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54" r:id="rId2"/>
    <p:sldId id="331" r:id="rId3"/>
    <p:sldId id="317" r:id="rId4"/>
    <p:sldId id="332" r:id="rId5"/>
    <p:sldId id="327" r:id="rId6"/>
    <p:sldId id="294" r:id="rId7"/>
    <p:sldId id="330" r:id="rId8"/>
    <p:sldId id="296" r:id="rId9"/>
    <p:sldId id="297" r:id="rId10"/>
    <p:sldId id="328" r:id="rId11"/>
    <p:sldId id="298" r:id="rId12"/>
    <p:sldId id="300" r:id="rId13"/>
    <p:sldId id="329" r:id="rId14"/>
    <p:sldId id="302" r:id="rId15"/>
    <p:sldId id="341" r:id="rId16"/>
    <p:sldId id="344" r:id="rId17"/>
    <p:sldId id="345" r:id="rId18"/>
    <p:sldId id="342" r:id="rId19"/>
    <p:sldId id="343" r:id="rId20"/>
    <p:sldId id="347" r:id="rId21"/>
    <p:sldId id="348" r:id="rId22"/>
    <p:sldId id="349" r:id="rId23"/>
    <p:sldId id="358" r:id="rId24"/>
    <p:sldId id="359" r:id="rId25"/>
    <p:sldId id="360" r:id="rId26"/>
    <p:sldId id="357" r:id="rId27"/>
    <p:sldId id="350" r:id="rId28"/>
    <p:sldId id="353" r:id="rId29"/>
    <p:sldId id="333" r:id="rId30"/>
    <p:sldId id="338" r:id="rId31"/>
    <p:sldId id="326" r:id="rId32"/>
    <p:sldId id="316" r:id="rId33"/>
  </p:sldIdLst>
  <p:sldSz cx="9144000" cy="6858000" type="screen4x3"/>
  <p:notesSz cx="6854825" cy="9750425"/>
  <p:defaultTextStyle>
    <a:defPPr>
      <a:defRPr lang="es-ES"/>
    </a:defPPr>
    <a:lvl1pPr algn="l" rtl="0" eaLnBrk="0" fontAlgn="base" hangingPunct="0">
      <a:spcBef>
        <a:spcPct val="0"/>
      </a:spcBef>
      <a:spcAft>
        <a:spcPct val="0"/>
      </a:spcAft>
      <a:defRPr sz="1000" b="1" kern="1200">
        <a:solidFill>
          <a:schemeClr val="bg1"/>
        </a:solidFill>
        <a:latin typeface="Arial" charset="0"/>
        <a:ea typeface="+mn-ea"/>
        <a:cs typeface="+mn-cs"/>
      </a:defRPr>
    </a:lvl1pPr>
    <a:lvl2pPr marL="457200" algn="l" rtl="0" eaLnBrk="0" fontAlgn="base" hangingPunct="0">
      <a:spcBef>
        <a:spcPct val="0"/>
      </a:spcBef>
      <a:spcAft>
        <a:spcPct val="0"/>
      </a:spcAft>
      <a:defRPr sz="1000" b="1" kern="1200">
        <a:solidFill>
          <a:schemeClr val="bg1"/>
        </a:solidFill>
        <a:latin typeface="Arial" charset="0"/>
        <a:ea typeface="+mn-ea"/>
        <a:cs typeface="+mn-cs"/>
      </a:defRPr>
    </a:lvl2pPr>
    <a:lvl3pPr marL="914400" algn="l" rtl="0" eaLnBrk="0" fontAlgn="base" hangingPunct="0">
      <a:spcBef>
        <a:spcPct val="0"/>
      </a:spcBef>
      <a:spcAft>
        <a:spcPct val="0"/>
      </a:spcAft>
      <a:defRPr sz="1000" b="1" kern="1200">
        <a:solidFill>
          <a:schemeClr val="bg1"/>
        </a:solidFill>
        <a:latin typeface="Arial" charset="0"/>
        <a:ea typeface="+mn-ea"/>
        <a:cs typeface="+mn-cs"/>
      </a:defRPr>
    </a:lvl3pPr>
    <a:lvl4pPr marL="1371600" algn="l" rtl="0" eaLnBrk="0" fontAlgn="base" hangingPunct="0">
      <a:spcBef>
        <a:spcPct val="0"/>
      </a:spcBef>
      <a:spcAft>
        <a:spcPct val="0"/>
      </a:spcAft>
      <a:defRPr sz="1000" b="1" kern="1200">
        <a:solidFill>
          <a:schemeClr val="bg1"/>
        </a:solidFill>
        <a:latin typeface="Arial" charset="0"/>
        <a:ea typeface="+mn-ea"/>
        <a:cs typeface="+mn-cs"/>
      </a:defRPr>
    </a:lvl4pPr>
    <a:lvl5pPr marL="1828800" algn="l" rtl="0" eaLnBrk="0" fontAlgn="base" hangingPunct="0">
      <a:spcBef>
        <a:spcPct val="0"/>
      </a:spcBef>
      <a:spcAft>
        <a:spcPct val="0"/>
      </a:spcAft>
      <a:defRPr sz="1000" b="1" kern="1200">
        <a:solidFill>
          <a:schemeClr val="bg1"/>
        </a:solidFill>
        <a:latin typeface="Arial" charset="0"/>
        <a:ea typeface="+mn-ea"/>
        <a:cs typeface="+mn-cs"/>
      </a:defRPr>
    </a:lvl5pPr>
    <a:lvl6pPr marL="2286000" algn="l" defTabSz="914400" rtl="0" eaLnBrk="1" latinLnBrk="0" hangingPunct="1">
      <a:defRPr sz="1000" b="1" kern="1200">
        <a:solidFill>
          <a:schemeClr val="bg1"/>
        </a:solidFill>
        <a:latin typeface="Arial" charset="0"/>
        <a:ea typeface="+mn-ea"/>
        <a:cs typeface="+mn-cs"/>
      </a:defRPr>
    </a:lvl6pPr>
    <a:lvl7pPr marL="2743200" algn="l" defTabSz="914400" rtl="0" eaLnBrk="1" latinLnBrk="0" hangingPunct="1">
      <a:defRPr sz="1000" b="1" kern="1200">
        <a:solidFill>
          <a:schemeClr val="bg1"/>
        </a:solidFill>
        <a:latin typeface="Arial" charset="0"/>
        <a:ea typeface="+mn-ea"/>
        <a:cs typeface="+mn-cs"/>
      </a:defRPr>
    </a:lvl7pPr>
    <a:lvl8pPr marL="3200400" algn="l" defTabSz="914400" rtl="0" eaLnBrk="1" latinLnBrk="0" hangingPunct="1">
      <a:defRPr sz="1000" b="1" kern="1200">
        <a:solidFill>
          <a:schemeClr val="bg1"/>
        </a:solidFill>
        <a:latin typeface="Arial" charset="0"/>
        <a:ea typeface="+mn-ea"/>
        <a:cs typeface="+mn-cs"/>
      </a:defRPr>
    </a:lvl8pPr>
    <a:lvl9pPr marL="3657600" algn="l" defTabSz="914400" rtl="0" eaLnBrk="1" latinLnBrk="0" hangingPunct="1">
      <a:defRPr sz="1000" b="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85C2FF"/>
    <a:srgbClr val="CC0000"/>
    <a:srgbClr val="0033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60"/>
  </p:normalViewPr>
  <p:slideViewPr>
    <p:cSldViewPr>
      <p:cViewPr varScale="1">
        <p:scale>
          <a:sx n="109" d="100"/>
          <a:sy n="109" d="100"/>
        </p:scale>
        <p:origin x="166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18A89-CCFE-4015-B00F-64B5D99176C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4C0C0EA3-7D04-4407-BAF4-280F72C20C4B}">
      <dgm:prSet phldrT="[Texto]"/>
      <dgm:spPr>
        <a:solidFill>
          <a:srgbClr val="002060"/>
        </a:solidFill>
      </dgm:spPr>
      <dgm:t>
        <a:bodyPr/>
        <a:lstStyle/>
        <a:p>
          <a:r>
            <a:rPr lang="es-ES" dirty="0" smtClean="0"/>
            <a:t>Existen convenios de cooperación con universidades de</a:t>
          </a:r>
          <a:endParaRPr lang="es-ES" dirty="0"/>
        </a:p>
      </dgm:t>
    </dgm:pt>
    <dgm:pt modelId="{38C83DD8-147D-4195-A395-D29962F7C4A4}" type="parTrans" cxnId="{1F0F7C0A-EAF7-49F8-9913-59D0EDFA7089}">
      <dgm:prSet/>
      <dgm:spPr/>
      <dgm:t>
        <a:bodyPr/>
        <a:lstStyle/>
        <a:p>
          <a:endParaRPr lang="es-ES"/>
        </a:p>
      </dgm:t>
    </dgm:pt>
    <dgm:pt modelId="{F9F66F87-3A10-4856-A5BD-83773DB05DF5}" type="sibTrans" cxnId="{1F0F7C0A-EAF7-49F8-9913-59D0EDFA7089}">
      <dgm:prSet/>
      <dgm:spPr/>
      <dgm:t>
        <a:bodyPr/>
        <a:lstStyle/>
        <a:p>
          <a:endParaRPr lang="es-ES"/>
        </a:p>
      </dgm:t>
    </dgm:pt>
    <dgm:pt modelId="{29948351-7589-4CD0-B903-C70AB8BFE7BC}">
      <dgm:prSet phldrT="[Texto]"/>
      <dgm:spPr>
        <a:ln>
          <a:solidFill>
            <a:srgbClr val="002060"/>
          </a:solidFill>
        </a:ln>
      </dgm:spPr>
      <dgm:t>
        <a:bodyPr/>
        <a:lstStyle/>
        <a:p>
          <a:r>
            <a:rPr lang="es-ES" dirty="0" smtClean="0"/>
            <a:t>Resto de España (SICUE)</a:t>
          </a:r>
          <a:endParaRPr lang="es-ES" dirty="0"/>
        </a:p>
      </dgm:t>
    </dgm:pt>
    <dgm:pt modelId="{47D7CE89-98B2-4593-A6E5-9A7701F8B0E6}" type="parTrans" cxnId="{6A8BFA35-A11F-4DBA-B945-6BCD7A6CB40C}">
      <dgm:prSet/>
      <dgm:spPr/>
      <dgm:t>
        <a:bodyPr/>
        <a:lstStyle/>
        <a:p>
          <a:endParaRPr lang="es-ES"/>
        </a:p>
      </dgm:t>
    </dgm:pt>
    <dgm:pt modelId="{F222EC1E-322F-44E1-8A4A-11C80A8CF48D}" type="sibTrans" cxnId="{6A8BFA35-A11F-4DBA-B945-6BCD7A6CB40C}">
      <dgm:prSet/>
      <dgm:spPr/>
      <dgm:t>
        <a:bodyPr/>
        <a:lstStyle/>
        <a:p>
          <a:endParaRPr lang="es-ES"/>
        </a:p>
      </dgm:t>
    </dgm:pt>
    <dgm:pt modelId="{137534F5-B8EF-458D-A48E-632BFEB08ABC}">
      <dgm:prSet phldrT="[Texto]"/>
      <dgm:spPr>
        <a:ln>
          <a:solidFill>
            <a:srgbClr val="002060"/>
          </a:solidFill>
        </a:ln>
      </dgm:spPr>
      <dgm:t>
        <a:bodyPr/>
        <a:lstStyle/>
        <a:p>
          <a:r>
            <a:rPr lang="es-ES" dirty="0" smtClean="0"/>
            <a:t>Europa (Erasmus+)</a:t>
          </a:r>
          <a:endParaRPr lang="es-ES" dirty="0"/>
        </a:p>
      </dgm:t>
    </dgm:pt>
    <dgm:pt modelId="{E4220644-56E3-4E64-9659-4819232DF710}" type="parTrans" cxnId="{59FE3686-190A-48F3-AD70-64BC4FF52A0B}">
      <dgm:prSet/>
      <dgm:spPr/>
      <dgm:t>
        <a:bodyPr/>
        <a:lstStyle/>
        <a:p>
          <a:endParaRPr lang="es-ES"/>
        </a:p>
      </dgm:t>
    </dgm:pt>
    <dgm:pt modelId="{69E27457-BAC8-4B96-A2F0-EA4338417F95}" type="sibTrans" cxnId="{59FE3686-190A-48F3-AD70-64BC4FF52A0B}">
      <dgm:prSet/>
      <dgm:spPr/>
      <dgm:t>
        <a:bodyPr/>
        <a:lstStyle/>
        <a:p>
          <a:endParaRPr lang="es-ES"/>
        </a:p>
      </dgm:t>
    </dgm:pt>
    <dgm:pt modelId="{378BC18E-1CBB-4CD9-ADA2-9FA5E971AFC5}">
      <dgm:prSet phldrT="[Texto]"/>
      <dgm:spPr>
        <a:ln>
          <a:solidFill>
            <a:srgbClr val="002060"/>
          </a:solidFill>
        </a:ln>
      </dgm:spPr>
      <dgm:t>
        <a:bodyPr/>
        <a:lstStyle/>
        <a:p>
          <a:r>
            <a:rPr lang="es-ES" dirty="0" smtClean="0"/>
            <a:t>Norteamérica, Iberoamérica, Asia, Oceanía (Convocatoria Única)</a:t>
          </a:r>
          <a:endParaRPr lang="es-ES" dirty="0"/>
        </a:p>
      </dgm:t>
    </dgm:pt>
    <dgm:pt modelId="{8712812C-F5E4-4E85-BA7E-50AB0DB114D0}" type="parTrans" cxnId="{DB913A19-9568-4341-A9CD-07113A1D5F0C}">
      <dgm:prSet/>
      <dgm:spPr/>
      <dgm:t>
        <a:bodyPr/>
        <a:lstStyle/>
        <a:p>
          <a:endParaRPr lang="es-ES"/>
        </a:p>
      </dgm:t>
    </dgm:pt>
    <dgm:pt modelId="{F0B1407F-3D34-4E62-90CF-08219FD6C145}" type="sibTrans" cxnId="{DB913A19-9568-4341-A9CD-07113A1D5F0C}">
      <dgm:prSet/>
      <dgm:spPr/>
      <dgm:t>
        <a:bodyPr/>
        <a:lstStyle/>
        <a:p>
          <a:endParaRPr lang="es-ES"/>
        </a:p>
      </dgm:t>
    </dgm:pt>
    <dgm:pt modelId="{12D62A6B-8CFC-4746-81A3-41294C116E11}">
      <dgm:prSet phldrT="[Texto]"/>
      <dgm:spPr>
        <a:ln>
          <a:solidFill>
            <a:srgbClr val="002060"/>
          </a:solidFill>
        </a:ln>
      </dgm:spPr>
      <dgm:t>
        <a:bodyPr/>
        <a:lstStyle/>
        <a:p>
          <a:r>
            <a:rPr lang="es-ES" dirty="0" smtClean="0"/>
            <a:t>ISEP, </a:t>
          </a:r>
          <a:r>
            <a:rPr lang="es-ES" dirty="0" err="1" smtClean="0"/>
            <a:t>Dickinson</a:t>
          </a:r>
          <a:r>
            <a:rPr lang="es-ES" dirty="0" smtClean="0"/>
            <a:t> </a:t>
          </a:r>
          <a:r>
            <a:rPr lang="es-ES" dirty="0" err="1" smtClean="0"/>
            <a:t>College</a:t>
          </a:r>
          <a:endParaRPr lang="es-ES" dirty="0"/>
        </a:p>
      </dgm:t>
    </dgm:pt>
    <dgm:pt modelId="{7763A75B-F93B-49F3-842F-254850A5535F}" type="parTrans" cxnId="{DEB87DAC-6269-490F-B6C9-3375D2E3A159}">
      <dgm:prSet/>
      <dgm:spPr>
        <a:ln>
          <a:solidFill>
            <a:srgbClr val="002060"/>
          </a:solidFill>
        </a:ln>
      </dgm:spPr>
      <dgm:t>
        <a:bodyPr/>
        <a:lstStyle/>
        <a:p>
          <a:endParaRPr lang="es-ES"/>
        </a:p>
      </dgm:t>
    </dgm:pt>
    <dgm:pt modelId="{A87F0AFB-4324-47EB-AAEF-685543B7D3A6}" type="sibTrans" cxnId="{DEB87DAC-6269-490F-B6C9-3375D2E3A159}">
      <dgm:prSet/>
      <dgm:spPr/>
      <dgm:t>
        <a:bodyPr/>
        <a:lstStyle/>
        <a:p>
          <a:endParaRPr lang="es-ES"/>
        </a:p>
      </dgm:t>
    </dgm:pt>
    <dgm:pt modelId="{A777A199-A6C7-4329-AA01-4176C7A0824A}" type="pres">
      <dgm:prSet presAssocID="{22618A89-CCFE-4015-B00F-64B5D99176C4}" presName="diagram" presStyleCnt="0">
        <dgm:presLayoutVars>
          <dgm:chPref val="1"/>
          <dgm:dir/>
          <dgm:animOne val="branch"/>
          <dgm:animLvl val="lvl"/>
          <dgm:resizeHandles/>
        </dgm:presLayoutVars>
      </dgm:prSet>
      <dgm:spPr/>
      <dgm:t>
        <a:bodyPr/>
        <a:lstStyle/>
        <a:p>
          <a:endParaRPr lang="es-ES"/>
        </a:p>
      </dgm:t>
    </dgm:pt>
    <dgm:pt modelId="{E1D151DC-D3D6-4541-9EF2-1E9A186463F1}" type="pres">
      <dgm:prSet presAssocID="{4C0C0EA3-7D04-4407-BAF4-280F72C20C4B}" presName="root" presStyleCnt="0"/>
      <dgm:spPr/>
    </dgm:pt>
    <dgm:pt modelId="{0054B577-4184-4991-BB6F-6BF84B7D9388}" type="pres">
      <dgm:prSet presAssocID="{4C0C0EA3-7D04-4407-BAF4-280F72C20C4B}" presName="rootComposite" presStyleCnt="0"/>
      <dgm:spPr/>
    </dgm:pt>
    <dgm:pt modelId="{E97E1596-6490-43E5-8972-07A0B626D08D}" type="pres">
      <dgm:prSet presAssocID="{4C0C0EA3-7D04-4407-BAF4-280F72C20C4B}" presName="rootText" presStyleLbl="node1" presStyleIdx="0" presStyleCnt="1" custScaleX="260526" custLinFactNeighborY="-11792"/>
      <dgm:spPr/>
      <dgm:t>
        <a:bodyPr/>
        <a:lstStyle/>
        <a:p>
          <a:endParaRPr lang="es-ES"/>
        </a:p>
      </dgm:t>
    </dgm:pt>
    <dgm:pt modelId="{2DFAAA0D-2FD5-41B4-81DD-F97959B7140D}" type="pres">
      <dgm:prSet presAssocID="{4C0C0EA3-7D04-4407-BAF4-280F72C20C4B}" presName="rootConnector" presStyleLbl="node1" presStyleIdx="0" presStyleCnt="1"/>
      <dgm:spPr/>
      <dgm:t>
        <a:bodyPr/>
        <a:lstStyle/>
        <a:p>
          <a:endParaRPr lang="es-ES"/>
        </a:p>
      </dgm:t>
    </dgm:pt>
    <dgm:pt modelId="{A74717EA-A849-4E53-B70D-3AD884534ED8}" type="pres">
      <dgm:prSet presAssocID="{4C0C0EA3-7D04-4407-BAF4-280F72C20C4B}" presName="childShape" presStyleCnt="0"/>
      <dgm:spPr/>
    </dgm:pt>
    <dgm:pt modelId="{840F55CF-CB92-4F20-B25C-C51FE70871F3}" type="pres">
      <dgm:prSet presAssocID="{47D7CE89-98B2-4593-A6E5-9A7701F8B0E6}" presName="Name13" presStyleLbl="parChTrans1D2" presStyleIdx="0" presStyleCnt="4"/>
      <dgm:spPr/>
      <dgm:t>
        <a:bodyPr/>
        <a:lstStyle/>
        <a:p>
          <a:endParaRPr lang="es-ES"/>
        </a:p>
      </dgm:t>
    </dgm:pt>
    <dgm:pt modelId="{E5003843-B1F6-409A-9212-FBD206A63D1B}" type="pres">
      <dgm:prSet presAssocID="{29948351-7589-4CD0-B903-C70AB8BFE7BC}" presName="childText" presStyleLbl="bgAcc1" presStyleIdx="0" presStyleCnt="4" custScaleX="254950" custScaleY="133363">
        <dgm:presLayoutVars>
          <dgm:bulletEnabled val="1"/>
        </dgm:presLayoutVars>
      </dgm:prSet>
      <dgm:spPr/>
      <dgm:t>
        <a:bodyPr/>
        <a:lstStyle/>
        <a:p>
          <a:endParaRPr lang="es-ES"/>
        </a:p>
      </dgm:t>
    </dgm:pt>
    <dgm:pt modelId="{137D490A-3D53-47F9-9187-2F2478655F1A}" type="pres">
      <dgm:prSet presAssocID="{E4220644-56E3-4E64-9659-4819232DF710}" presName="Name13" presStyleLbl="parChTrans1D2" presStyleIdx="1" presStyleCnt="4"/>
      <dgm:spPr/>
      <dgm:t>
        <a:bodyPr/>
        <a:lstStyle/>
        <a:p>
          <a:endParaRPr lang="es-ES"/>
        </a:p>
      </dgm:t>
    </dgm:pt>
    <dgm:pt modelId="{9EFA01C3-6290-4802-8529-343A79DCE84B}" type="pres">
      <dgm:prSet presAssocID="{137534F5-B8EF-458D-A48E-632BFEB08ABC}" presName="childText" presStyleLbl="bgAcc1" presStyleIdx="1" presStyleCnt="4" custScaleX="254950" custScaleY="133363">
        <dgm:presLayoutVars>
          <dgm:bulletEnabled val="1"/>
        </dgm:presLayoutVars>
      </dgm:prSet>
      <dgm:spPr/>
      <dgm:t>
        <a:bodyPr/>
        <a:lstStyle/>
        <a:p>
          <a:endParaRPr lang="es-ES"/>
        </a:p>
      </dgm:t>
    </dgm:pt>
    <dgm:pt modelId="{C625E8E0-0173-43B4-B3BF-54EBC312C043}" type="pres">
      <dgm:prSet presAssocID="{8712812C-F5E4-4E85-BA7E-50AB0DB114D0}" presName="Name13" presStyleLbl="parChTrans1D2" presStyleIdx="2" presStyleCnt="4"/>
      <dgm:spPr/>
      <dgm:t>
        <a:bodyPr/>
        <a:lstStyle/>
        <a:p>
          <a:endParaRPr lang="es-ES"/>
        </a:p>
      </dgm:t>
    </dgm:pt>
    <dgm:pt modelId="{9C01E655-2AF6-4584-83A6-0D1FD770783B}" type="pres">
      <dgm:prSet presAssocID="{378BC18E-1CBB-4CD9-ADA2-9FA5E971AFC5}" presName="childText" presStyleLbl="bgAcc1" presStyleIdx="2" presStyleCnt="4" custScaleX="254950" custScaleY="133363">
        <dgm:presLayoutVars>
          <dgm:bulletEnabled val="1"/>
        </dgm:presLayoutVars>
      </dgm:prSet>
      <dgm:spPr/>
      <dgm:t>
        <a:bodyPr/>
        <a:lstStyle/>
        <a:p>
          <a:endParaRPr lang="es-ES"/>
        </a:p>
      </dgm:t>
    </dgm:pt>
    <dgm:pt modelId="{70476EBC-87A7-4743-A619-3ACFEEE9B1A0}" type="pres">
      <dgm:prSet presAssocID="{7763A75B-F93B-49F3-842F-254850A5535F}" presName="Name13" presStyleLbl="parChTrans1D2" presStyleIdx="3" presStyleCnt="4"/>
      <dgm:spPr/>
      <dgm:t>
        <a:bodyPr/>
        <a:lstStyle/>
        <a:p>
          <a:endParaRPr lang="es-ES"/>
        </a:p>
      </dgm:t>
    </dgm:pt>
    <dgm:pt modelId="{EF64CB5A-1C3A-4D59-BA34-B0AE29888D5B}" type="pres">
      <dgm:prSet presAssocID="{12D62A6B-8CFC-4746-81A3-41294C116E11}" presName="childText" presStyleLbl="bgAcc1" presStyleIdx="3" presStyleCnt="4" custScaleX="254950" custScaleY="133363">
        <dgm:presLayoutVars>
          <dgm:bulletEnabled val="1"/>
        </dgm:presLayoutVars>
      </dgm:prSet>
      <dgm:spPr/>
      <dgm:t>
        <a:bodyPr/>
        <a:lstStyle/>
        <a:p>
          <a:endParaRPr lang="es-ES"/>
        </a:p>
      </dgm:t>
    </dgm:pt>
  </dgm:ptLst>
  <dgm:cxnLst>
    <dgm:cxn modelId="{DEB87DAC-6269-490F-B6C9-3375D2E3A159}" srcId="{4C0C0EA3-7D04-4407-BAF4-280F72C20C4B}" destId="{12D62A6B-8CFC-4746-81A3-41294C116E11}" srcOrd="3" destOrd="0" parTransId="{7763A75B-F93B-49F3-842F-254850A5535F}" sibTransId="{A87F0AFB-4324-47EB-AAEF-685543B7D3A6}"/>
    <dgm:cxn modelId="{1F0F7C0A-EAF7-49F8-9913-59D0EDFA7089}" srcId="{22618A89-CCFE-4015-B00F-64B5D99176C4}" destId="{4C0C0EA3-7D04-4407-BAF4-280F72C20C4B}" srcOrd="0" destOrd="0" parTransId="{38C83DD8-147D-4195-A395-D29962F7C4A4}" sibTransId="{F9F66F87-3A10-4856-A5BD-83773DB05DF5}"/>
    <dgm:cxn modelId="{74677FD9-7B25-403D-ADD4-6529E8DA757C}" type="presOf" srcId="{29948351-7589-4CD0-B903-C70AB8BFE7BC}" destId="{E5003843-B1F6-409A-9212-FBD206A63D1B}" srcOrd="0" destOrd="0" presId="urn:microsoft.com/office/officeart/2005/8/layout/hierarchy3"/>
    <dgm:cxn modelId="{BD699CA3-8623-45CA-B0A2-56A1CE733A29}" type="presOf" srcId="{137534F5-B8EF-458D-A48E-632BFEB08ABC}" destId="{9EFA01C3-6290-4802-8529-343A79DCE84B}" srcOrd="0" destOrd="0" presId="urn:microsoft.com/office/officeart/2005/8/layout/hierarchy3"/>
    <dgm:cxn modelId="{B312F892-A9E0-4203-881E-775F5F211CFF}" type="presOf" srcId="{E4220644-56E3-4E64-9659-4819232DF710}" destId="{137D490A-3D53-47F9-9187-2F2478655F1A}" srcOrd="0" destOrd="0" presId="urn:microsoft.com/office/officeart/2005/8/layout/hierarchy3"/>
    <dgm:cxn modelId="{BC65521C-85B0-4493-93AE-BEABF40B4ED3}" type="presOf" srcId="{12D62A6B-8CFC-4746-81A3-41294C116E11}" destId="{EF64CB5A-1C3A-4D59-BA34-B0AE29888D5B}" srcOrd="0" destOrd="0" presId="urn:microsoft.com/office/officeart/2005/8/layout/hierarchy3"/>
    <dgm:cxn modelId="{B67EE90B-460A-4B50-A400-296FBAEC33E8}" type="presOf" srcId="{47D7CE89-98B2-4593-A6E5-9A7701F8B0E6}" destId="{840F55CF-CB92-4F20-B25C-C51FE70871F3}" srcOrd="0" destOrd="0" presId="urn:microsoft.com/office/officeart/2005/8/layout/hierarchy3"/>
    <dgm:cxn modelId="{CE94609B-5F42-45CA-A642-BFE60D6776FF}" type="presOf" srcId="{378BC18E-1CBB-4CD9-ADA2-9FA5E971AFC5}" destId="{9C01E655-2AF6-4584-83A6-0D1FD770783B}" srcOrd="0" destOrd="0" presId="urn:microsoft.com/office/officeart/2005/8/layout/hierarchy3"/>
    <dgm:cxn modelId="{BB1836F4-4380-4769-864A-3BB206683D18}" type="presOf" srcId="{4C0C0EA3-7D04-4407-BAF4-280F72C20C4B}" destId="{2DFAAA0D-2FD5-41B4-81DD-F97959B7140D}" srcOrd="1" destOrd="0" presId="urn:microsoft.com/office/officeart/2005/8/layout/hierarchy3"/>
    <dgm:cxn modelId="{DB913A19-9568-4341-A9CD-07113A1D5F0C}" srcId="{4C0C0EA3-7D04-4407-BAF4-280F72C20C4B}" destId="{378BC18E-1CBB-4CD9-ADA2-9FA5E971AFC5}" srcOrd="2" destOrd="0" parTransId="{8712812C-F5E4-4E85-BA7E-50AB0DB114D0}" sibTransId="{F0B1407F-3D34-4E62-90CF-08219FD6C145}"/>
    <dgm:cxn modelId="{59FE3686-190A-48F3-AD70-64BC4FF52A0B}" srcId="{4C0C0EA3-7D04-4407-BAF4-280F72C20C4B}" destId="{137534F5-B8EF-458D-A48E-632BFEB08ABC}" srcOrd="1" destOrd="0" parTransId="{E4220644-56E3-4E64-9659-4819232DF710}" sibTransId="{69E27457-BAC8-4B96-A2F0-EA4338417F95}"/>
    <dgm:cxn modelId="{F7B83DBE-838A-4275-9EE5-B8A6316CB8C6}" type="presOf" srcId="{4C0C0EA3-7D04-4407-BAF4-280F72C20C4B}" destId="{E97E1596-6490-43E5-8972-07A0B626D08D}" srcOrd="0" destOrd="0" presId="urn:microsoft.com/office/officeart/2005/8/layout/hierarchy3"/>
    <dgm:cxn modelId="{6477F2C4-B6B9-4BFE-8191-F43E97B9AA3F}" type="presOf" srcId="{8712812C-F5E4-4E85-BA7E-50AB0DB114D0}" destId="{C625E8E0-0173-43B4-B3BF-54EBC312C043}" srcOrd="0" destOrd="0" presId="urn:microsoft.com/office/officeart/2005/8/layout/hierarchy3"/>
    <dgm:cxn modelId="{3569E369-CD97-40CD-BB2D-5F8B96B707D6}" type="presOf" srcId="{22618A89-CCFE-4015-B00F-64B5D99176C4}" destId="{A777A199-A6C7-4329-AA01-4176C7A0824A}" srcOrd="0" destOrd="0" presId="urn:microsoft.com/office/officeart/2005/8/layout/hierarchy3"/>
    <dgm:cxn modelId="{6A8BFA35-A11F-4DBA-B945-6BCD7A6CB40C}" srcId="{4C0C0EA3-7D04-4407-BAF4-280F72C20C4B}" destId="{29948351-7589-4CD0-B903-C70AB8BFE7BC}" srcOrd="0" destOrd="0" parTransId="{47D7CE89-98B2-4593-A6E5-9A7701F8B0E6}" sibTransId="{F222EC1E-322F-44E1-8A4A-11C80A8CF48D}"/>
    <dgm:cxn modelId="{86A17333-BE73-406E-B3E1-F68562BF2BB2}" type="presOf" srcId="{7763A75B-F93B-49F3-842F-254850A5535F}" destId="{70476EBC-87A7-4743-A619-3ACFEEE9B1A0}" srcOrd="0" destOrd="0" presId="urn:microsoft.com/office/officeart/2005/8/layout/hierarchy3"/>
    <dgm:cxn modelId="{53E78332-82B8-42AD-A5E8-AFB3CD8797E7}" type="presParOf" srcId="{A777A199-A6C7-4329-AA01-4176C7A0824A}" destId="{E1D151DC-D3D6-4541-9EF2-1E9A186463F1}" srcOrd="0" destOrd="0" presId="urn:microsoft.com/office/officeart/2005/8/layout/hierarchy3"/>
    <dgm:cxn modelId="{BCC4D0C1-277E-4CCC-BBDD-C03F9321AC4C}" type="presParOf" srcId="{E1D151DC-D3D6-4541-9EF2-1E9A186463F1}" destId="{0054B577-4184-4991-BB6F-6BF84B7D9388}" srcOrd="0" destOrd="0" presId="urn:microsoft.com/office/officeart/2005/8/layout/hierarchy3"/>
    <dgm:cxn modelId="{A672DE03-16DE-431C-B4E1-B38E8275E4DF}" type="presParOf" srcId="{0054B577-4184-4991-BB6F-6BF84B7D9388}" destId="{E97E1596-6490-43E5-8972-07A0B626D08D}" srcOrd="0" destOrd="0" presId="urn:microsoft.com/office/officeart/2005/8/layout/hierarchy3"/>
    <dgm:cxn modelId="{2CD86BEA-1723-4684-AB9E-AF9A9E359124}" type="presParOf" srcId="{0054B577-4184-4991-BB6F-6BF84B7D9388}" destId="{2DFAAA0D-2FD5-41B4-81DD-F97959B7140D}" srcOrd="1" destOrd="0" presId="urn:microsoft.com/office/officeart/2005/8/layout/hierarchy3"/>
    <dgm:cxn modelId="{D2E783F6-9A78-40FF-8D59-5CA6F6FA37EC}" type="presParOf" srcId="{E1D151DC-D3D6-4541-9EF2-1E9A186463F1}" destId="{A74717EA-A849-4E53-B70D-3AD884534ED8}" srcOrd="1" destOrd="0" presId="urn:microsoft.com/office/officeart/2005/8/layout/hierarchy3"/>
    <dgm:cxn modelId="{2A4710CC-4310-491F-A83A-F3F83360ECA6}" type="presParOf" srcId="{A74717EA-A849-4E53-B70D-3AD884534ED8}" destId="{840F55CF-CB92-4F20-B25C-C51FE70871F3}" srcOrd="0" destOrd="0" presId="urn:microsoft.com/office/officeart/2005/8/layout/hierarchy3"/>
    <dgm:cxn modelId="{88C0FB08-CF7C-4A8B-BEAD-3D56582D9FD6}" type="presParOf" srcId="{A74717EA-A849-4E53-B70D-3AD884534ED8}" destId="{E5003843-B1F6-409A-9212-FBD206A63D1B}" srcOrd="1" destOrd="0" presId="urn:microsoft.com/office/officeart/2005/8/layout/hierarchy3"/>
    <dgm:cxn modelId="{049BA6AE-7B3D-44CA-A184-97D30E47FDBC}" type="presParOf" srcId="{A74717EA-A849-4E53-B70D-3AD884534ED8}" destId="{137D490A-3D53-47F9-9187-2F2478655F1A}" srcOrd="2" destOrd="0" presId="urn:microsoft.com/office/officeart/2005/8/layout/hierarchy3"/>
    <dgm:cxn modelId="{C41B29F9-0C7F-42C7-A80F-14D015B31484}" type="presParOf" srcId="{A74717EA-A849-4E53-B70D-3AD884534ED8}" destId="{9EFA01C3-6290-4802-8529-343A79DCE84B}" srcOrd="3" destOrd="0" presId="urn:microsoft.com/office/officeart/2005/8/layout/hierarchy3"/>
    <dgm:cxn modelId="{203725D7-7C95-4284-8E83-9147B0BB8BC6}" type="presParOf" srcId="{A74717EA-A849-4E53-B70D-3AD884534ED8}" destId="{C625E8E0-0173-43B4-B3BF-54EBC312C043}" srcOrd="4" destOrd="0" presId="urn:microsoft.com/office/officeart/2005/8/layout/hierarchy3"/>
    <dgm:cxn modelId="{3BB6DCCA-D352-4C6B-BBF8-E597C383558C}" type="presParOf" srcId="{A74717EA-A849-4E53-B70D-3AD884534ED8}" destId="{9C01E655-2AF6-4584-83A6-0D1FD770783B}" srcOrd="5" destOrd="0" presId="urn:microsoft.com/office/officeart/2005/8/layout/hierarchy3"/>
    <dgm:cxn modelId="{345EAC3C-DB6B-4006-B331-70AC83FB7458}" type="presParOf" srcId="{A74717EA-A849-4E53-B70D-3AD884534ED8}" destId="{70476EBC-87A7-4743-A619-3ACFEEE9B1A0}" srcOrd="6" destOrd="0" presId="urn:microsoft.com/office/officeart/2005/8/layout/hierarchy3"/>
    <dgm:cxn modelId="{A738B3E1-14EE-4C37-A1CA-50EB33278698}" type="presParOf" srcId="{A74717EA-A849-4E53-B70D-3AD884534ED8}" destId="{EF64CB5A-1C3A-4D59-BA34-B0AE29888D5B}" srcOrd="7"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E1596-6490-43E5-8972-07A0B626D08D}">
      <dsp:nvSpPr>
        <dsp:cNvPr id="0" name=""/>
        <dsp:cNvSpPr/>
      </dsp:nvSpPr>
      <dsp:spPr>
        <a:xfrm>
          <a:off x="1359473" y="0"/>
          <a:ext cx="3233037" cy="62048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Existen convenios de cooperación con universidades de</a:t>
          </a:r>
          <a:endParaRPr lang="es-ES" sz="1600" kern="1200" dirty="0"/>
        </a:p>
      </dsp:txBody>
      <dsp:txXfrm>
        <a:off x="1377646" y="18173"/>
        <a:ext cx="3196691" cy="584136"/>
      </dsp:txXfrm>
    </dsp:sp>
    <dsp:sp modelId="{840F55CF-CB92-4F20-B25C-C51FE70871F3}">
      <dsp:nvSpPr>
        <dsp:cNvPr id="0" name=""/>
        <dsp:cNvSpPr/>
      </dsp:nvSpPr>
      <dsp:spPr>
        <a:xfrm>
          <a:off x="1682776" y="620482"/>
          <a:ext cx="323303" cy="570028"/>
        </a:xfrm>
        <a:custGeom>
          <a:avLst/>
          <a:gdLst/>
          <a:ahLst/>
          <a:cxnLst/>
          <a:rect l="0" t="0" r="0" b="0"/>
          <a:pathLst>
            <a:path>
              <a:moveTo>
                <a:pt x="0" y="0"/>
              </a:moveTo>
              <a:lnTo>
                <a:pt x="0" y="570028"/>
              </a:lnTo>
              <a:lnTo>
                <a:pt x="323303" y="5700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003843-B1F6-409A-9212-FBD206A63D1B}">
      <dsp:nvSpPr>
        <dsp:cNvPr id="0" name=""/>
        <dsp:cNvSpPr/>
      </dsp:nvSpPr>
      <dsp:spPr>
        <a:xfrm>
          <a:off x="2006080" y="776763"/>
          <a:ext cx="2531073" cy="827494"/>
        </a:xfrm>
        <a:prstGeom prst="roundRect">
          <a:avLst>
            <a:gd name="adj" fmla="val 10000"/>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dirty="0" smtClean="0"/>
            <a:t>Resto de España (SICUE)</a:t>
          </a:r>
          <a:endParaRPr lang="es-ES" sz="1500" kern="1200" dirty="0"/>
        </a:p>
      </dsp:txBody>
      <dsp:txXfrm>
        <a:off x="2030316" y="800999"/>
        <a:ext cx="2482601" cy="779022"/>
      </dsp:txXfrm>
    </dsp:sp>
    <dsp:sp modelId="{137D490A-3D53-47F9-9187-2F2478655F1A}">
      <dsp:nvSpPr>
        <dsp:cNvPr id="0" name=""/>
        <dsp:cNvSpPr/>
      </dsp:nvSpPr>
      <dsp:spPr>
        <a:xfrm>
          <a:off x="1682776" y="620482"/>
          <a:ext cx="323303" cy="1552643"/>
        </a:xfrm>
        <a:custGeom>
          <a:avLst/>
          <a:gdLst/>
          <a:ahLst/>
          <a:cxnLst/>
          <a:rect l="0" t="0" r="0" b="0"/>
          <a:pathLst>
            <a:path>
              <a:moveTo>
                <a:pt x="0" y="0"/>
              </a:moveTo>
              <a:lnTo>
                <a:pt x="0" y="1552643"/>
              </a:lnTo>
              <a:lnTo>
                <a:pt x="323303" y="15526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FA01C3-6290-4802-8529-343A79DCE84B}">
      <dsp:nvSpPr>
        <dsp:cNvPr id="0" name=""/>
        <dsp:cNvSpPr/>
      </dsp:nvSpPr>
      <dsp:spPr>
        <a:xfrm>
          <a:off x="2006080" y="1759379"/>
          <a:ext cx="2531073" cy="827494"/>
        </a:xfrm>
        <a:prstGeom prst="roundRect">
          <a:avLst>
            <a:gd name="adj" fmla="val 10000"/>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dirty="0" smtClean="0"/>
            <a:t>Europa (Erasmus+)</a:t>
          </a:r>
          <a:endParaRPr lang="es-ES" sz="1500" kern="1200" dirty="0"/>
        </a:p>
      </dsp:txBody>
      <dsp:txXfrm>
        <a:off x="2030316" y="1783615"/>
        <a:ext cx="2482601" cy="779022"/>
      </dsp:txXfrm>
    </dsp:sp>
    <dsp:sp modelId="{C625E8E0-0173-43B4-B3BF-54EBC312C043}">
      <dsp:nvSpPr>
        <dsp:cNvPr id="0" name=""/>
        <dsp:cNvSpPr/>
      </dsp:nvSpPr>
      <dsp:spPr>
        <a:xfrm>
          <a:off x="1682776" y="620482"/>
          <a:ext cx="323303" cy="2535258"/>
        </a:xfrm>
        <a:custGeom>
          <a:avLst/>
          <a:gdLst/>
          <a:ahLst/>
          <a:cxnLst/>
          <a:rect l="0" t="0" r="0" b="0"/>
          <a:pathLst>
            <a:path>
              <a:moveTo>
                <a:pt x="0" y="0"/>
              </a:moveTo>
              <a:lnTo>
                <a:pt x="0" y="2535258"/>
              </a:lnTo>
              <a:lnTo>
                <a:pt x="323303" y="253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01E655-2AF6-4584-83A6-0D1FD770783B}">
      <dsp:nvSpPr>
        <dsp:cNvPr id="0" name=""/>
        <dsp:cNvSpPr/>
      </dsp:nvSpPr>
      <dsp:spPr>
        <a:xfrm>
          <a:off x="2006080" y="2741994"/>
          <a:ext cx="2531073" cy="827494"/>
        </a:xfrm>
        <a:prstGeom prst="roundRect">
          <a:avLst>
            <a:gd name="adj" fmla="val 10000"/>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dirty="0" smtClean="0"/>
            <a:t>Norteamérica, Iberoamérica, Asia, Oceanía (Convocatoria Única)</a:t>
          </a:r>
          <a:endParaRPr lang="es-ES" sz="1500" kern="1200" dirty="0"/>
        </a:p>
      </dsp:txBody>
      <dsp:txXfrm>
        <a:off x="2030316" y="2766230"/>
        <a:ext cx="2482601" cy="779022"/>
      </dsp:txXfrm>
    </dsp:sp>
    <dsp:sp modelId="{70476EBC-87A7-4743-A619-3ACFEEE9B1A0}">
      <dsp:nvSpPr>
        <dsp:cNvPr id="0" name=""/>
        <dsp:cNvSpPr/>
      </dsp:nvSpPr>
      <dsp:spPr>
        <a:xfrm>
          <a:off x="1682776" y="620482"/>
          <a:ext cx="323303" cy="3517873"/>
        </a:xfrm>
        <a:custGeom>
          <a:avLst/>
          <a:gdLst/>
          <a:ahLst/>
          <a:cxnLst/>
          <a:rect l="0" t="0" r="0" b="0"/>
          <a:pathLst>
            <a:path>
              <a:moveTo>
                <a:pt x="0" y="0"/>
              </a:moveTo>
              <a:lnTo>
                <a:pt x="0" y="3517873"/>
              </a:lnTo>
              <a:lnTo>
                <a:pt x="323303" y="3517873"/>
              </a:lnTo>
            </a:path>
          </a:pathLst>
        </a:custGeom>
        <a:noFill/>
        <a:ln w="25400"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EF64CB5A-1C3A-4D59-BA34-B0AE29888D5B}">
      <dsp:nvSpPr>
        <dsp:cNvPr id="0" name=""/>
        <dsp:cNvSpPr/>
      </dsp:nvSpPr>
      <dsp:spPr>
        <a:xfrm>
          <a:off x="2006080" y="3724609"/>
          <a:ext cx="2531073" cy="827494"/>
        </a:xfrm>
        <a:prstGeom prst="roundRect">
          <a:avLst>
            <a:gd name="adj" fmla="val 10000"/>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dirty="0" smtClean="0"/>
            <a:t>ISEP, </a:t>
          </a:r>
          <a:r>
            <a:rPr lang="es-ES" sz="1500" kern="1200" dirty="0" err="1" smtClean="0"/>
            <a:t>Dickinson</a:t>
          </a:r>
          <a:r>
            <a:rPr lang="es-ES" sz="1500" kern="1200" dirty="0" smtClean="0"/>
            <a:t> </a:t>
          </a:r>
          <a:r>
            <a:rPr lang="es-ES" sz="1500" kern="1200" dirty="0" err="1" smtClean="0"/>
            <a:t>College</a:t>
          </a:r>
          <a:endParaRPr lang="es-ES" sz="1500" kern="1200" dirty="0"/>
        </a:p>
      </dsp:txBody>
      <dsp:txXfrm>
        <a:off x="2030316" y="3748845"/>
        <a:ext cx="2482601" cy="7790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50000"/>
              </a:spcBef>
              <a:defRPr sz="1200">
                <a:latin typeface="Arial" charset="0"/>
              </a:defRPr>
            </a:lvl1pPr>
          </a:lstStyle>
          <a:p>
            <a:pPr>
              <a:defRPr/>
            </a:pPr>
            <a:endParaRPr lang="es-ES_tradnl"/>
          </a:p>
        </p:txBody>
      </p:sp>
      <p:sp>
        <p:nvSpPr>
          <p:cNvPr id="111619" name="Rectangle 3"/>
          <p:cNvSpPr>
            <a:spLocks noGrp="1" noChangeArrowheads="1"/>
          </p:cNvSpPr>
          <p:nvPr>
            <p:ph type="dt" sz="quarter" idx="1"/>
          </p:nvPr>
        </p:nvSpPr>
        <p:spPr bwMode="auto">
          <a:xfrm>
            <a:off x="3883025"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1200">
                <a:latin typeface="Arial" charset="0"/>
              </a:defRPr>
            </a:lvl1pPr>
          </a:lstStyle>
          <a:p>
            <a:pPr>
              <a:defRPr/>
            </a:pPr>
            <a:fld id="{3B98AA1B-DF39-466F-AE35-D8D4749BCBEC}" type="datetimeFigureOut">
              <a:rPr lang="es-ES_tradnl"/>
              <a:pPr>
                <a:defRPr/>
              </a:pPr>
              <a:t>14/10/2019</a:t>
            </a:fld>
            <a:endParaRPr lang="es-ES_tradnl" dirty="0"/>
          </a:p>
        </p:txBody>
      </p:sp>
      <p:sp>
        <p:nvSpPr>
          <p:cNvPr id="111620" name="Rectangle 4"/>
          <p:cNvSpPr>
            <a:spLocks noGrp="1" noChangeArrowheads="1"/>
          </p:cNvSpPr>
          <p:nvPr>
            <p:ph type="ftr" sz="quarter" idx="2"/>
          </p:nvPr>
        </p:nvSpPr>
        <p:spPr bwMode="auto">
          <a:xfrm>
            <a:off x="0" y="9261475"/>
            <a:ext cx="2970213"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50000"/>
              </a:spcBef>
              <a:defRPr sz="1200">
                <a:latin typeface="Arial" charset="0"/>
              </a:defRPr>
            </a:lvl1pPr>
          </a:lstStyle>
          <a:p>
            <a:pPr>
              <a:defRPr/>
            </a:pPr>
            <a:endParaRPr lang="es-ES_tradnl"/>
          </a:p>
        </p:txBody>
      </p:sp>
      <p:sp>
        <p:nvSpPr>
          <p:cNvPr id="111621" name="Rectangle 5"/>
          <p:cNvSpPr>
            <a:spLocks noGrp="1" noChangeArrowheads="1"/>
          </p:cNvSpPr>
          <p:nvPr>
            <p:ph type="sldNum" sz="quarter" idx="3"/>
          </p:nvPr>
        </p:nvSpPr>
        <p:spPr bwMode="auto">
          <a:xfrm>
            <a:off x="3883025" y="9261475"/>
            <a:ext cx="2970213"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50000"/>
              </a:spcBef>
              <a:defRPr sz="1200"/>
            </a:lvl1pPr>
          </a:lstStyle>
          <a:p>
            <a:fld id="{CCD606D6-33E3-4807-AFC2-5884BBFE7CEB}" type="slidenum">
              <a:rPr lang="es-ES_tradnl" altLang="es-ES"/>
              <a:pPr/>
              <a:t>‹Nº›</a:t>
            </a:fld>
            <a:endParaRPr lang="es-ES_tradnl" altLang="es-ES"/>
          </a:p>
        </p:txBody>
      </p:sp>
    </p:spTree>
    <p:extLst>
      <p:ext uri="{BB962C8B-B14F-4D97-AF65-F5344CB8AC3E}">
        <p14:creationId xmlns:p14="http://schemas.microsoft.com/office/powerpoint/2010/main" val="861625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b="0">
                <a:solidFill>
                  <a:schemeClr val="tx1"/>
                </a:solidFill>
                <a:latin typeface="Arial" charset="0"/>
              </a:defRPr>
            </a:lvl1pPr>
          </a:lstStyle>
          <a:p>
            <a:pPr>
              <a:defRPr/>
            </a:pPr>
            <a:endParaRPr lang="es-ES"/>
          </a:p>
        </p:txBody>
      </p:sp>
      <p:sp>
        <p:nvSpPr>
          <p:cNvPr id="3075" name="Rectangle 3"/>
          <p:cNvSpPr>
            <a:spLocks noGrp="1" noChangeArrowheads="1"/>
          </p:cNvSpPr>
          <p:nvPr>
            <p:ph type="dt" idx="1"/>
          </p:nvPr>
        </p:nvSpPr>
        <p:spPr bwMode="auto">
          <a:xfrm>
            <a:off x="3883025"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b="0">
                <a:solidFill>
                  <a:schemeClr val="tx1"/>
                </a:solidFill>
                <a:latin typeface="Arial" charset="0"/>
              </a:defRPr>
            </a:lvl1pPr>
          </a:lstStyle>
          <a:p>
            <a:pPr>
              <a:defRPr/>
            </a:pPr>
            <a:endParaRPr lang="es-ES"/>
          </a:p>
        </p:txBody>
      </p:sp>
      <p:sp>
        <p:nvSpPr>
          <p:cNvPr id="2052" name="Rectangle 4"/>
          <p:cNvSpPr>
            <a:spLocks noGrp="1" noRot="1" noChangeAspect="1" noChangeArrowheads="1" noTextEdit="1"/>
          </p:cNvSpPr>
          <p:nvPr>
            <p:ph type="sldImg" idx="2"/>
          </p:nvPr>
        </p:nvSpPr>
        <p:spPr bwMode="auto">
          <a:xfrm>
            <a:off x="990600" y="731838"/>
            <a:ext cx="4875213" cy="3656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630738"/>
            <a:ext cx="5483225" cy="4387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078" name="Rectangle 6"/>
          <p:cNvSpPr>
            <a:spLocks noGrp="1" noChangeArrowheads="1"/>
          </p:cNvSpPr>
          <p:nvPr>
            <p:ph type="ftr" sz="quarter" idx="4"/>
          </p:nvPr>
        </p:nvSpPr>
        <p:spPr bwMode="auto">
          <a:xfrm>
            <a:off x="0" y="9261475"/>
            <a:ext cx="2970213"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b="0">
                <a:solidFill>
                  <a:schemeClr val="tx1"/>
                </a:solidFill>
                <a:latin typeface="Arial" charset="0"/>
              </a:defRPr>
            </a:lvl1pPr>
          </a:lstStyle>
          <a:p>
            <a:pPr>
              <a:defRPr/>
            </a:pPr>
            <a:endParaRPr lang="es-ES"/>
          </a:p>
        </p:txBody>
      </p:sp>
      <p:sp>
        <p:nvSpPr>
          <p:cNvPr id="3079" name="Rectangle 7"/>
          <p:cNvSpPr>
            <a:spLocks noGrp="1" noChangeArrowheads="1"/>
          </p:cNvSpPr>
          <p:nvPr>
            <p:ph type="sldNum" sz="quarter" idx="5"/>
          </p:nvPr>
        </p:nvSpPr>
        <p:spPr bwMode="auto">
          <a:xfrm>
            <a:off x="3883025" y="9261475"/>
            <a:ext cx="2970213"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fld id="{E3219D4C-B272-47A8-9400-79362EEEDE80}" type="slidenum">
              <a:rPr lang="es-ES" altLang="es-ES"/>
              <a:pPr/>
              <a:t>‹Nº›</a:t>
            </a:fld>
            <a:endParaRPr lang="es-ES" altLang="es-ES"/>
          </a:p>
        </p:txBody>
      </p:sp>
    </p:spTree>
    <p:extLst>
      <p:ext uri="{BB962C8B-B14F-4D97-AF65-F5344CB8AC3E}">
        <p14:creationId xmlns:p14="http://schemas.microsoft.com/office/powerpoint/2010/main" val="2822743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imagen de diapositiva 1"/>
          <p:cNvSpPr>
            <a:spLocks noGrp="1" noRot="1" noChangeAspect="1" noTextEdit="1"/>
          </p:cNvSpPr>
          <p:nvPr>
            <p:ph type="sldImg"/>
          </p:nvPr>
        </p:nvSpPr>
        <p:spPr>
          <a:ln/>
        </p:spPr>
      </p:sp>
      <p:sp>
        <p:nvSpPr>
          <p:cNvPr id="5123"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5124"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98F43BF3-1DE7-4AD7-994F-FA8F7D746489}" type="slidenum">
              <a:rPr lang="es-ES" altLang="es-ES" sz="1200" b="0">
                <a:solidFill>
                  <a:schemeClr val="tx1"/>
                </a:solidFill>
              </a:rPr>
              <a:pPr/>
              <a:t>1</a:t>
            </a:fld>
            <a:endParaRPr lang="es-ES" altLang="es-ES" sz="1200" b="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6761F0D6-4DA0-4738-BAFF-DD92D3C37EE9}" type="slidenum">
              <a:rPr lang="es-ES" altLang="es-ES" sz="1200" b="0">
                <a:solidFill>
                  <a:schemeClr val="tx1"/>
                </a:solidFill>
              </a:rPr>
              <a:pPr/>
              <a:t>11</a:t>
            </a:fld>
            <a:endParaRPr lang="es-ES" altLang="es-ES" sz="1200" b="0">
              <a:solidFill>
                <a:schemeClr val="tx1"/>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0A125B75-9864-48B0-B854-5E3850621E6E}" type="slidenum">
              <a:rPr lang="es-ES" altLang="es-ES" sz="1200" b="0">
                <a:solidFill>
                  <a:schemeClr val="tx1"/>
                </a:solidFill>
              </a:rPr>
              <a:pPr/>
              <a:t>12</a:t>
            </a:fld>
            <a:endParaRPr lang="es-ES" altLang="es-ES" sz="1200" b="0">
              <a:solidFill>
                <a:schemeClr val="tx1"/>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a:ln/>
        </p:spPr>
      </p:sp>
      <p:sp>
        <p:nvSpPr>
          <p:cNvPr id="286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2867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F729D459-934C-4473-A377-BC54CE1EC53C}" type="slidenum">
              <a:rPr lang="es-ES" altLang="es-ES" sz="1200" b="0">
                <a:solidFill>
                  <a:schemeClr val="tx1"/>
                </a:solidFill>
              </a:rPr>
              <a:pPr/>
              <a:t>13</a:t>
            </a:fld>
            <a:endParaRPr lang="es-ES" altLang="es-ES" sz="1200" b="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E6BB172A-781B-440F-8093-6A50636B4982}" type="slidenum">
              <a:rPr lang="es-ES" altLang="es-ES" sz="1200" b="0">
                <a:solidFill>
                  <a:schemeClr val="tx1"/>
                </a:solidFill>
              </a:rPr>
              <a:pPr/>
              <a:t>14</a:t>
            </a:fld>
            <a:endParaRPr lang="es-ES" altLang="es-ES" sz="1200" b="0">
              <a:solidFill>
                <a:schemeClr val="tx1"/>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3F996943-C2B7-4D1F-AD19-B467250CBF67}" type="slidenum">
              <a:rPr lang="es-ES" altLang="es-ES" sz="1200" b="0">
                <a:solidFill>
                  <a:schemeClr val="tx1"/>
                </a:solidFill>
              </a:rPr>
              <a:pPr/>
              <a:t>15</a:t>
            </a:fld>
            <a:endParaRPr lang="es-ES" altLang="es-ES" sz="1200" b="0">
              <a:solidFill>
                <a:schemeClr val="tx1"/>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FF4D7613-91A0-4532-B440-2B00CB838713}" type="slidenum">
              <a:rPr lang="es-ES" altLang="es-ES" sz="1200" b="0">
                <a:solidFill>
                  <a:schemeClr val="tx1"/>
                </a:solidFill>
              </a:rPr>
              <a:pPr/>
              <a:t>16</a:t>
            </a:fld>
            <a:endParaRPr lang="es-ES" altLang="es-ES" sz="1200" b="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C39BD8E5-A078-49DB-B61D-27D3D6C91708}" type="slidenum">
              <a:rPr lang="es-ES" altLang="es-ES" sz="1200" b="0">
                <a:solidFill>
                  <a:schemeClr val="tx1"/>
                </a:solidFill>
              </a:rPr>
              <a:pPr/>
              <a:t>17</a:t>
            </a:fld>
            <a:endParaRPr lang="es-ES" altLang="es-ES" sz="1200" b="0">
              <a:solidFill>
                <a:schemeClr val="tx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a:ln/>
        </p:spPr>
      </p:sp>
      <p:sp>
        <p:nvSpPr>
          <p:cNvPr id="389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389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4279DB15-DD1B-43DB-AF96-D9FE662F242D}" type="slidenum">
              <a:rPr lang="es-ES" altLang="es-ES" sz="1200" b="0">
                <a:solidFill>
                  <a:schemeClr val="tx1"/>
                </a:solidFill>
              </a:rPr>
              <a:pPr/>
              <a:t>18</a:t>
            </a:fld>
            <a:endParaRPr lang="es-ES" altLang="es-ES" sz="1200" b="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0C52EBA5-B484-4436-BA40-C8183AFF3D49}" type="slidenum">
              <a:rPr lang="es-ES" altLang="es-ES" sz="1200" b="0">
                <a:solidFill>
                  <a:schemeClr val="tx1"/>
                </a:solidFill>
              </a:rPr>
              <a:pPr/>
              <a:t>19</a:t>
            </a:fld>
            <a:endParaRPr lang="es-ES" altLang="es-ES" sz="1200" b="0">
              <a:solidFill>
                <a:schemeClr val="tx1"/>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4AE44D60-33A0-4A41-B715-CA1C79FE7361}" type="slidenum">
              <a:rPr lang="es-ES" altLang="es-ES" sz="1200" b="0">
                <a:solidFill>
                  <a:schemeClr val="tx1"/>
                </a:solidFill>
              </a:rPr>
              <a:pPr/>
              <a:t>20</a:t>
            </a:fld>
            <a:endParaRPr lang="es-ES" altLang="es-ES" sz="1200" b="0">
              <a:solidFill>
                <a:schemeClr val="tx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52A3244C-CE91-4922-87E3-10F3D8BD11B4}" type="slidenum">
              <a:rPr lang="es-ES" altLang="es-ES" sz="1200" b="0">
                <a:solidFill>
                  <a:schemeClr val="tx1"/>
                </a:solidFill>
              </a:rPr>
              <a:pPr/>
              <a:t>3</a:t>
            </a:fld>
            <a:endParaRPr lang="es-ES" altLang="es-ES" sz="1200" b="0">
              <a:solidFill>
                <a:schemeClr val="tx1"/>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a:ln/>
        </p:spPr>
      </p:sp>
      <p:sp>
        <p:nvSpPr>
          <p:cNvPr id="450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450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17C8EC7B-3868-4CCE-A7FA-A9F47E91CEBE}" type="slidenum">
              <a:rPr lang="es-ES" altLang="es-ES" sz="1200" b="0">
                <a:solidFill>
                  <a:schemeClr val="tx1"/>
                </a:solidFill>
              </a:rPr>
              <a:pPr/>
              <a:t>21</a:t>
            </a:fld>
            <a:endParaRPr lang="es-ES" altLang="es-ES" sz="1200" b="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14652DCC-5A79-4541-8FA0-7E9A0A185610}" type="slidenum">
              <a:rPr lang="es-ES" altLang="es-ES" sz="1200" b="0">
                <a:solidFill>
                  <a:schemeClr val="tx1"/>
                </a:solidFill>
              </a:rPr>
              <a:pPr/>
              <a:t>22</a:t>
            </a:fld>
            <a:endParaRPr lang="es-ES" altLang="es-ES" sz="1200" b="0">
              <a:solidFill>
                <a:schemeClr val="tx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4AE44D60-33A0-4A41-B715-CA1C79FE7361}" type="slidenum">
              <a:rPr lang="es-ES" altLang="es-ES" sz="1200" b="0">
                <a:solidFill>
                  <a:schemeClr val="tx1"/>
                </a:solidFill>
              </a:rPr>
              <a:pPr/>
              <a:t>23</a:t>
            </a:fld>
            <a:endParaRPr lang="es-ES" altLang="es-ES" sz="1200" b="0">
              <a:solidFill>
                <a:schemeClr val="tx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a:ln/>
        </p:spPr>
      </p:sp>
      <p:sp>
        <p:nvSpPr>
          <p:cNvPr id="450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450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17C8EC7B-3868-4CCE-A7FA-A9F47E91CEBE}" type="slidenum">
              <a:rPr lang="es-ES" altLang="es-ES" sz="1200" b="0">
                <a:solidFill>
                  <a:schemeClr val="tx1"/>
                </a:solidFill>
              </a:rPr>
              <a:pPr/>
              <a:t>24</a:t>
            </a:fld>
            <a:endParaRPr lang="es-ES" altLang="es-ES" sz="1200" b="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14652DCC-5A79-4541-8FA0-7E9A0A185610}" type="slidenum">
              <a:rPr lang="es-ES" altLang="es-ES" sz="1200" b="0">
                <a:solidFill>
                  <a:schemeClr val="tx1"/>
                </a:solidFill>
              </a:rPr>
              <a:pPr/>
              <a:t>25</a:t>
            </a:fld>
            <a:endParaRPr lang="es-ES" altLang="es-ES" sz="1200" b="0">
              <a:solidFill>
                <a:schemeClr val="tx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49300" algn="l"/>
                <a:tab pos="1500188" algn="l"/>
                <a:tab pos="2249488" algn="l"/>
                <a:tab pos="3000375" algn="l"/>
              </a:tabLst>
              <a:defRPr sz="1000" b="1">
                <a:solidFill>
                  <a:schemeClr val="bg1"/>
                </a:solidFill>
                <a:latin typeface="Arial" charset="0"/>
              </a:defRPr>
            </a:lvl1pPr>
            <a:lvl2pPr marL="742950" indent="-285750">
              <a:tabLst>
                <a:tab pos="749300" algn="l"/>
                <a:tab pos="1500188" algn="l"/>
                <a:tab pos="2249488" algn="l"/>
                <a:tab pos="3000375" algn="l"/>
              </a:tabLst>
              <a:defRPr sz="1000" b="1">
                <a:solidFill>
                  <a:schemeClr val="bg1"/>
                </a:solidFill>
                <a:latin typeface="Arial" charset="0"/>
              </a:defRPr>
            </a:lvl2pPr>
            <a:lvl3pPr marL="1143000" indent="-228600">
              <a:tabLst>
                <a:tab pos="749300" algn="l"/>
                <a:tab pos="1500188" algn="l"/>
                <a:tab pos="2249488" algn="l"/>
                <a:tab pos="3000375" algn="l"/>
              </a:tabLst>
              <a:defRPr sz="1000" b="1">
                <a:solidFill>
                  <a:schemeClr val="bg1"/>
                </a:solidFill>
                <a:latin typeface="Arial" charset="0"/>
              </a:defRPr>
            </a:lvl3pPr>
            <a:lvl4pPr marL="1600200" indent="-228600">
              <a:tabLst>
                <a:tab pos="749300" algn="l"/>
                <a:tab pos="1500188" algn="l"/>
                <a:tab pos="2249488" algn="l"/>
                <a:tab pos="3000375" algn="l"/>
              </a:tabLst>
              <a:defRPr sz="1000" b="1">
                <a:solidFill>
                  <a:schemeClr val="bg1"/>
                </a:solidFill>
                <a:latin typeface="Arial" charset="0"/>
              </a:defRPr>
            </a:lvl4pPr>
            <a:lvl5pPr marL="2057400" indent="-228600">
              <a:tabLst>
                <a:tab pos="749300" algn="l"/>
                <a:tab pos="1500188" algn="l"/>
                <a:tab pos="2249488" algn="l"/>
                <a:tab pos="3000375" algn="l"/>
              </a:tabLst>
              <a:defRPr sz="1000" b="1">
                <a:solidFill>
                  <a:schemeClr val="bg1"/>
                </a:solidFill>
                <a:latin typeface="Arial" charset="0"/>
              </a:defRPr>
            </a:lvl5pPr>
            <a:lvl6pPr marL="2514600" indent="-228600" eaLnBrk="0" fontAlgn="base" hangingPunct="0">
              <a:spcBef>
                <a:spcPct val="0"/>
              </a:spcBef>
              <a:spcAft>
                <a:spcPct val="0"/>
              </a:spcAft>
              <a:tabLst>
                <a:tab pos="749300" algn="l"/>
                <a:tab pos="1500188" algn="l"/>
                <a:tab pos="2249488" algn="l"/>
                <a:tab pos="3000375" algn="l"/>
              </a:tabLst>
              <a:defRPr sz="1000" b="1">
                <a:solidFill>
                  <a:schemeClr val="bg1"/>
                </a:solidFill>
                <a:latin typeface="Arial" charset="0"/>
              </a:defRPr>
            </a:lvl6pPr>
            <a:lvl7pPr marL="2971800" indent="-228600" eaLnBrk="0" fontAlgn="base" hangingPunct="0">
              <a:spcBef>
                <a:spcPct val="0"/>
              </a:spcBef>
              <a:spcAft>
                <a:spcPct val="0"/>
              </a:spcAft>
              <a:tabLst>
                <a:tab pos="749300" algn="l"/>
                <a:tab pos="1500188" algn="l"/>
                <a:tab pos="2249488" algn="l"/>
                <a:tab pos="3000375" algn="l"/>
              </a:tabLst>
              <a:defRPr sz="1000" b="1">
                <a:solidFill>
                  <a:schemeClr val="bg1"/>
                </a:solidFill>
                <a:latin typeface="Arial" charset="0"/>
              </a:defRPr>
            </a:lvl7pPr>
            <a:lvl8pPr marL="3429000" indent="-228600" eaLnBrk="0" fontAlgn="base" hangingPunct="0">
              <a:spcBef>
                <a:spcPct val="0"/>
              </a:spcBef>
              <a:spcAft>
                <a:spcPct val="0"/>
              </a:spcAft>
              <a:tabLst>
                <a:tab pos="749300" algn="l"/>
                <a:tab pos="1500188" algn="l"/>
                <a:tab pos="2249488" algn="l"/>
                <a:tab pos="3000375" algn="l"/>
              </a:tabLst>
              <a:defRPr sz="1000" b="1">
                <a:solidFill>
                  <a:schemeClr val="bg1"/>
                </a:solidFill>
                <a:latin typeface="Arial" charset="0"/>
              </a:defRPr>
            </a:lvl8pPr>
            <a:lvl9pPr marL="3886200" indent="-228600" eaLnBrk="0" fontAlgn="base" hangingPunct="0">
              <a:spcBef>
                <a:spcPct val="0"/>
              </a:spcBef>
              <a:spcAft>
                <a:spcPct val="0"/>
              </a:spcAft>
              <a:tabLst>
                <a:tab pos="749300" algn="l"/>
                <a:tab pos="1500188" algn="l"/>
                <a:tab pos="2249488" algn="l"/>
                <a:tab pos="3000375" algn="l"/>
              </a:tabLst>
              <a:defRPr sz="1000" b="1">
                <a:solidFill>
                  <a:schemeClr val="bg1"/>
                </a:solidFill>
                <a:latin typeface="Arial" charset="0"/>
              </a:defRPr>
            </a:lvl9pPr>
          </a:lstStyle>
          <a:p>
            <a:pPr>
              <a:buClr>
                <a:srgbClr val="000000"/>
              </a:buClr>
              <a:buSzPct val="45000"/>
              <a:buFont typeface="Wingdings" pitchFamily="2" charset="2"/>
              <a:buNone/>
            </a:pPr>
            <a:fld id="{EF3A654A-D223-4117-AAF5-FC75AD339A21}" type="slidenum">
              <a:rPr lang="en-GB" altLang="es-ES" sz="1200" b="0">
                <a:solidFill>
                  <a:srgbClr val="000000"/>
                </a:solidFill>
                <a:latin typeface="Times New Roman" pitchFamily="18" charset="0"/>
                <a:ea typeface="MS Gothic" pitchFamily="49" charset="-128"/>
              </a:rPr>
              <a:pPr>
                <a:buClr>
                  <a:srgbClr val="000000"/>
                </a:buClr>
                <a:buSzPct val="45000"/>
                <a:buFont typeface="Wingdings" pitchFamily="2" charset="2"/>
                <a:buNone/>
              </a:pPr>
              <a:t>26</a:t>
            </a:fld>
            <a:endParaRPr lang="en-GB" altLang="es-ES" sz="1200" b="0">
              <a:solidFill>
                <a:srgbClr val="000000"/>
              </a:solidFill>
              <a:latin typeface="Times New Roman" pitchFamily="18" charset="0"/>
              <a:ea typeface="MS Gothic" pitchFamily="49" charset="-128"/>
            </a:endParaRPr>
          </a:p>
        </p:txBody>
      </p:sp>
      <p:sp>
        <p:nvSpPr>
          <p:cNvPr id="49155" name="Text Box 1"/>
          <p:cNvSpPr txBox="1">
            <a:spLocks noChangeArrowheads="1"/>
          </p:cNvSpPr>
          <p:nvPr/>
        </p:nvSpPr>
        <p:spPr bwMode="auto">
          <a:xfrm>
            <a:off x="960438" y="769938"/>
            <a:ext cx="5181600" cy="3835400"/>
          </a:xfrm>
          <a:prstGeom prst="rect">
            <a:avLst/>
          </a:prstGeom>
          <a:solidFill>
            <a:srgbClr val="FFFFFF"/>
          </a:solidFill>
          <a:ln w="9360">
            <a:solidFill>
              <a:srgbClr val="000000"/>
            </a:solidFill>
            <a:miter lim="800000"/>
            <a:headEnd/>
            <a:tailEnd/>
          </a:ln>
        </p:spPr>
        <p:txBody>
          <a:bodyPr wrap="none" lIns="94768" tIns="47384" rIns="94768" bIns="47384" anchor="ct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pPr eaLnBrk="1" hangingPunct="1">
              <a:lnSpc>
                <a:spcPct val="71000"/>
              </a:lnSpc>
              <a:buClr>
                <a:srgbClr val="FFFFFF"/>
              </a:buClr>
            </a:pPr>
            <a:endParaRPr lang="es-ES_tradnl" altLang="es-ES" sz="1800">
              <a:ea typeface="MS Gothic" pitchFamily="49" charset="-128"/>
            </a:endParaRPr>
          </a:p>
        </p:txBody>
      </p:sp>
      <p:sp>
        <p:nvSpPr>
          <p:cNvPr id="49156" name="Text Box 2"/>
          <p:cNvSpPr>
            <a:spLocks noGrp="1" noChangeArrowheads="1"/>
          </p:cNvSpPr>
          <p:nvPr>
            <p:ph type="body"/>
          </p:nvPr>
        </p:nvSpPr>
        <p:spPr>
          <a:xfrm>
            <a:off x="709613" y="4862513"/>
            <a:ext cx="5675312" cy="4598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s-ES" smtClean="0">
              <a:latin typeface="Times New Roman" pitchFamily="18"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a:ln/>
        </p:spPr>
      </p:sp>
      <p:sp>
        <p:nvSpPr>
          <p:cNvPr id="522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5222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22C4F615-1190-4181-AE65-FA0A2021DE3A}" type="slidenum">
              <a:rPr lang="es-ES" altLang="es-ES" sz="1200" b="0">
                <a:solidFill>
                  <a:schemeClr val="tx1"/>
                </a:solidFill>
              </a:rPr>
              <a:pPr/>
              <a:t>28</a:t>
            </a:fld>
            <a:endParaRPr lang="es-ES" altLang="es-ES" sz="1200" b="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a:ln/>
        </p:spPr>
      </p:sp>
      <p:sp>
        <p:nvSpPr>
          <p:cNvPr id="563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5632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D38B8DC7-582A-4051-8AE7-1BED9E3E963D}" type="slidenum">
              <a:rPr lang="es-ES" altLang="es-ES" sz="1200" b="0">
                <a:solidFill>
                  <a:schemeClr val="tx1"/>
                </a:solidFill>
              </a:rPr>
              <a:pPr/>
              <a:t>31</a:t>
            </a:fld>
            <a:endParaRPr lang="es-ES" altLang="es-ES" sz="1200" b="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811DC926-CD11-478D-AB5D-8584963048C6}" type="slidenum">
              <a:rPr lang="es-ES" altLang="es-ES" sz="1200" b="0">
                <a:solidFill>
                  <a:schemeClr val="tx1"/>
                </a:solidFill>
              </a:rPr>
              <a:pPr/>
              <a:t>4</a:t>
            </a:fld>
            <a:endParaRPr lang="es-ES" altLang="es-ES" sz="1200" b="0">
              <a:solidFill>
                <a:schemeClr val="tx1"/>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a:ln/>
        </p:spPr>
      </p:sp>
      <p:sp>
        <p:nvSpPr>
          <p:cNvPr id="122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1229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BCF9AFED-7147-4BDB-8B32-44C47A95EFCE}" type="slidenum">
              <a:rPr lang="es-ES" altLang="es-ES" sz="1200" b="0">
                <a:solidFill>
                  <a:schemeClr val="tx1"/>
                </a:solidFill>
              </a:rPr>
              <a:pPr/>
              <a:t>5</a:t>
            </a:fld>
            <a:endParaRPr lang="es-ES" altLang="es-ES" sz="1200" b="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F2E3E386-3A84-42DC-8FDF-ECF1F405D659}" type="slidenum">
              <a:rPr lang="es-ES" altLang="es-ES" sz="1200" b="0">
                <a:solidFill>
                  <a:schemeClr val="tx1"/>
                </a:solidFill>
              </a:rPr>
              <a:pPr/>
              <a:t>6</a:t>
            </a:fld>
            <a:endParaRPr lang="es-ES" altLang="es-ES" sz="1200" b="0">
              <a:solidFill>
                <a:schemeClr val="tx1"/>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a:ln/>
        </p:spPr>
      </p:sp>
      <p:sp>
        <p:nvSpPr>
          <p:cNvPr id="163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1638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453D8F38-A9FD-475E-894A-B5A3195EA067}" type="slidenum">
              <a:rPr lang="es-ES" altLang="es-ES" sz="1200" b="0">
                <a:solidFill>
                  <a:schemeClr val="tx1"/>
                </a:solidFill>
              </a:rPr>
              <a:pPr/>
              <a:t>7</a:t>
            </a:fld>
            <a:endParaRPr lang="es-ES" altLang="es-ES" sz="1200" b="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8671FA86-2629-4EF3-AA33-D1B425BE41C4}" type="slidenum">
              <a:rPr lang="es-ES" altLang="es-ES" sz="1200" b="0">
                <a:solidFill>
                  <a:schemeClr val="tx1"/>
                </a:solidFill>
              </a:rPr>
              <a:pPr/>
              <a:t>8</a:t>
            </a:fld>
            <a:endParaRPr lang="es-ES" altLang="es-ES" sz="1200" b="0">
              <a:solidFill>
                <a:schemeClr val="tx1"/>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786E1F5A-6703-4B59-BD24-C4428EA7CAA9}" type="slidenum">
              <a:rPr lang="es-ES" altLang="es-ES" sz="1200" b="0">
                <a:solidFill>
                  <a:schemeClr val="tx1"/>
                </a:solidFill>
              </a:rPr>
              <a:pPr/>
              <a:t>9</a:t>
            </a:fld>
            <a:endParaRPr lang="es-ES" altLang="es-ES" sz="1200" b="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fld id="{147B9B57-A0CB-40F9-9F63-AF8EEE1B6008}" type="slidenum">
              <a:rPr lang="es-ES" altLang="es-ES" sz="1200" b="0">
                <a:solidFill>
                  <a:schemeClr val="tx1"/>
                </a:solidFill>
              </a:rPr>
              <a:pPr/>
              <a:t>10</a:t>
            </a:fld>
            <a:endParaRPr lang="es-ES" altLang="es-ES" sz="1200" b="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C13B83C8-C89F-40F5-AE9C-D35CD6B1DD81}" type="slidenum">
              <a:rPr lang="es-ES" altLang="es-ES"/>
              <a:pPr/>
              <a:t>‹Nº›</a:t>
            </a:fld>
            <a:endParaRPr lang="es-ES" altLang="es-ES"/>
          </a:p>
        </p:txBody>
      </p:sp>
    </p:spTree>
    <p:extLst>
      <p:ext uri="{BB962C8B-B14F-4D97-AF65-F5344CB8AC3E}">
        <p14:creationId xmlns:p14="http://schemas.microsoft.com/office/powerpoint/2010/main" val="3948673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0D91263C-1941-48A7-938A-202C8F803CF2}" type="slidenum">
              <a:rPr lang="es-ES" altLang="es-ES"/>
              <a:pPr/>
              <a:t>‹Nº›</a:t>
            </a:fld>
            <a:endParaRPr lang="es-ES" altLang="es-ES"/>
          </a:p>
        </p:txBody>
      </p:sp>
    </p:spTree>
    <p:extLst>
      <p:ext uri="{BB962C8B-B14F-4D97-AF65-F5344CB8AC3E}">
        <p14:creationId xmlns:p14="http://schemas.microsoft.com/office/powerpoint/2010/main" val="26746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21B116D9-30C0-4B8E-9B4B-4BE055F47B18}" type="slidenum">
              <a:rPr lang="es-ES" altLang="es-ES"/>
              <a:pPr/>
              <a:t>‹Nº›</a:t>
            </a:fld>
            <a:endParaRPr lang="es-ES" altLang="es-ES"/>
          </a:p>
        </p:txBody>
      </p:sp>
    </p:spTree>
    <p:extLst>
      <p:ext uri="{BB962C8B-B14F-4D97-AF65-F5344CB8AC3E}">
        <p14:creationId xmlns:p14="http://schemas.microsoft.com/office/powerpoint/2010/main" val="926203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5DBF7FC7-C78C-459A-B22E-63E9A91B6976}" type="slidenum">
              <a:rPr lang="es-ES" altLang="es-ES"/>
              <a:pPr/>
              <a:t>‹Nº›</a:t>
            </a:fld>
            <a:endParaRPr lang="es-ES" altLang="es-ES"/>
          </a:p>
        </p:txBody>
      </p:sp>
    </p:spTree>
    <p:extLst>
      <p:ext uri="{BB962C8B-B14F-4D97-AF65-F5344CB8AC3E}">
        <p14:creationId xmlns:p14="http://schemas.microsoft.com/office/powerpoint/2010/main" val="77656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9DFACBA8-A197-4CA5-A911-F1B6BDEA358F}" type="slidenum">
              <a:rPr lang="es-ES" altLang="es-ES"/>
              <a:pPr/>
              <a:t>‹Nº›</a:t>
            </a:fld>
            <a:endParaRPr lang="es-ES" altLang="es-ES"/>
          </a:p>
        </p:txBody>
      </p:sp>
    </p:spTree>
    <p:extLst>
      <p:ext uri="{BB962C8B-B14F-4D97-AF65-F5344CB8AC3E}">
        <p14:creationId xmlns:p14="http://schemas.microsoft.com/office/powerpoint/2010/main" val="1355359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5E9C505A-AF3E-474E-BAB8-88760CC31704}" type="slidenum">
              <a:rPr lang="es-ES" altLang="es-ES"/>
              <a:pPr/>
              <a:t>‹Nº›</a:t>
            </a:fld>
            <a:endParaRPr lang="es-ES" altLang="es-ES"/>
          </a:p>
        </p:txBody>
      </p:sp>
    </p:spTree>
    <p:extLst>
      <p:ext uri="{BB962C8B-B14F-4D97-AF65-F5344CB8AC3E}">
        <p14:creationId xmlns:p14="http://schemas.microsoft.com/office/powerpoint/2010/main" val="383410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D5BA200B-6425-4683-AFDE-EBE332673E4E}" type="slidenum">
              <a:rPr lang="es-ES" altLang="es-ES"/>
              <a:pPr/>
              <a:t>‹Nº›</a:t>
            </a:fld>
            <a:endParaRPr lang="es-ES" altLang="es-ES"/>
          </a:p>
        </p:txBody>
      </p:sp>
    </p:spTree>
    <p:extLst>
      <p:ext uri="{BB962C8B-B14F-4D97-AF65-F5344CB8AC3E}">
        <p14:creationId xmlns:p14="http://schemas.microsoft.com/office/powerpoint/2010/main" val="2663479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fld id="{9842D418-4B40-4710-AAB7-58CF0D881BAA}" type="slidenum">
              <a:rPr lang="es-ES" altLang="es-ES"/>
              <a:pPr/>
              <a:t>‹Nº›</a:t>
            </a:fld>
            <a:endParaRPr lang="es-ES" altLang="es-ES"/>
          </a:p>
        </p:txBody>
      </p:sp>
    </p:spTree>
    <p:extLst>
      <p:ext uri="{BB962C8B-B14F-4D97-AF65-F5344CB8AC3E}">
        <p14:creationId xmlns:p14="http://schemas.microsoft.com/office/powerpoint/2010/main" val="266940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A676F125-213F-4161-BFDF-8D3BB4C1CAE8}" type="slidenum">
              <a:rPr lang="es-ES" altLang="es-ES"/>
              <a:pPr/>
              <a:t>‹Nº›</a:t>
            </a:fld>
            <a:endParaRPr lang="es-ES" altLang="es-ES"/>
          </a:p>
        </p:txBody>
      </p:sp>
    </p:spTree>
    <p:extLst>
      <p:ext uri="{BB962C8B-B14F-4D97-AF65-F5344CB8AC3E}">
        <p14:creationId xmlns:p14="http://schemas.microsoft.com/office/powerpoint/2010/main" val="141253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fld id="{4BCD8538-1188-43F8-93B0-DA3440BA1EA3}" type="slidenum">
              <a:rPr lang="es-ES" altLang="es-ES"/>
              <a:pPr/>
              <a:t>‹Nº›</a:t>
            </a:fld>
            <a:endParaRPr lang="es-ES" altLang="es-ES"/>
          </a:p>
        </p:txBody>
      </p:sp>
    </p:spTree>
    <p:extLst>
      <p:ext uri="{BB962C8B-B14F-4D97-AF65-F5344CB8AC3E}">
        <p14:creationId xmlns:p14="http://schemas.microsoft.com/office/powerpoint/2010/main" val="210987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B54AA842-66C7-446C-B857-457CA5E68E9B}" type="slidenum">
              <a:rPr lang="es-ES" altLang="es-ES"/>
              <a:pPr/>
              <a:t>‹Nº›</a:t>
            </a:fld>
            <a:endParaRPr lang="es-ES" altLang="es-ES"/>
          </a:p>
        </p:txBody>
      </p:sp>
    </p:spTree>
    <p:extLst>
      <p:ext uri="{BB962C8B-B14F-4D97-AF65-F5344CB8AC3E}">
        <p14:creationId xmlns:p14="http://schemas.microsoft.com/office/powerpoint/2010/main" val="276101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AC3FA321-8FA9-47C6-AD04-A4DFC698CF76}" type="slidenum">
              <a:rPr lang="es-ES" altLang="es-ES"/>
              <a:pPr/>
              <a:t>‹Nº›</a:t>
            </a:fld>
            <a:endParaRPr lang="es-ES" altLang="es-ES"/>
          </a:p>
        </p:txBody>
      </p:sp>
    </p:spTree>
    <p:extLst>
      <p:ext uri="{BB962C8B-B14F-4D97-AF65-F5344CB8AC3E}">
        <p14:creationId xmlns:p14="http://schemas.microsoft.com/office/powerpoint/2010/main" val="429436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chemeClr val="tx1"/>
                </a:solidFill>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chemeClr val="tx1"/>
                </a:solidFill>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defRPr>
            </a:lvl1pPr>
          </a:lstStyle>
          <a:p>
            <a:fld id="{11495F46-60FF-43A0-BD3C-644E51F25C08}"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uma.es/relaciones-internacionales/cms/menu/movilidad-estudiantes/" TargetMode="External"/><Relationship Id="rId7" Type="http://schemas.openxmlformats.org/officeDocument/2006/relationships/diagramQuickStyle" Target="../diagrams/quickStyle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gif"/><Relationship Id="rId9" Type="http://schemas.microsoft.com/office/2007/relationships/diagramDrawing" Target="../diagrams/drawing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economicas.uma.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388" y="2960688"/>
            <a:ext cx="8510587" cy="769937"/>
          </a:xfrm>
          <a:prstGeom prst="rect">
            <a:avLst/>
          </a:prstGeom>
          <a:noFill/>
        </p:spPr>
        <p:txBody>
          <a:bodyPr>
            <a:spAutoFit/>
          </a:bodyPr>
          <a:lstStyle/>
          <a:p>
            <a:pPr algn="ctr">
              <a:defRPr/>
            </a:pPr>
            <a:r>
              <a:rPr lang="es-ES" sz="4400" dirty="0">
                <a:solidFill>
                  <a:schemeClr val="accent6">
                    <a:lumMod val="75000"/>
                  </a:schemeClr>
                </a:solidFill>
                <a:latin typeface="Elephant" panose="02020904090505020303" pitchFamily="18" charset="0"/>
              </a:rPr>
              <a:t>¿Quiénes somos?</a:t>
            </a:r>
          </a:p>
        </p:txBody>
      </p:sp>
      <p:sp>
        <p:nvSpPr>
          <p:cNvPr id="6" name="5 CuadroTexto"/>
          <p:cNvSpPr txBox="1"/>
          <p:nvPr/>
        </p:nvSpPr>
        <p:spPr>
          <a:xfrm>
            <a:off x="250825" y="5949950"/>
            <a:ext cx="8510588" cy="768350"/>
          </a:xfrm>
          <a:prstGeom prst="rect">
            <a:avLst/>
          </a:prstGeom>
          <a:noFill/>
        </p:spPr>
        <p:txBody>
          <a:bodyPr>
            <a:spAutoFit/>
          </a:bodyPr>
          <a:lstStyle/>
          <a:p>
            <a:pPr algn="ctr">
              <a:defRPr/>
            </a:pPr>
            <a:r>
              <a:rPr lang="es-ES" sz="4400" dirty="0">
                <a:solidFill>
                  <a:schemeClr val="accent6">
                    <a:lumMod val="75000"/>
                  </a:schemeClr>
                </a:solidFill>
                <a:latin typeface="Elephant" panose="02020904090505020303" pitchFamily="18" charset="0"/>
              </a:rPr>
              <a:t>UMA</a:t>
            </a:r>
          </a:p>
        </p:txBody>
      </p:sp>
      <p:pic>
        <p:nvPicPr>
          <p:cNvPr id="7" name="6 Imagen" descr="4657357115_5ba88551be_z.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341438"/>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96975"/>
            <a:ext cx="91440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006600"/>
            <a:ext cx="35734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04800" y="2701925"/>
          <a:ext cx="4343400" cy="2598736"/>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tblGrid>
              <a:tr h="514036">
                <a:tc>
                  <a:txBody>
                    <a:bodyPr/>
                    <a:lstStyle/>
                    <a:p>
                      <a:pPr algn="ctr"/>
                      <a:r>
                        <a:rPr lang="es-ES" sz="2400" b="1" dirty="0" smtClean="0">
                          <a:solidFill>
                            <a:srgbClr val="FF0000"/>
                          </a:solidFill>
                        </a:rPr>
                        <a:t>1</a:t>
                      </a:r>
                      <a:r>
                        <a:rPr lang="es-ES" sz="2400" b="1" baseline="30000" dirty="0" smtClean="0">
                          <a:solidFill>
                            <a:srgbClr val="FF0000"/>
                          </a:solidFill>
                        </a:rPr>
                        <a:t>er</a:t>
                      </a:r>
                      <a:r>
                        <a:rPr lang="es-ES" sz="2400" b="1" baseline="0" dirty="0" smtClean="0">
                          <a:solidFill>
                            <a:srgbClr val="FF0000"/>
                          </a:solidFill>
                        </a:rPr>
                        <a:t> semestre</a:t>
                      </a:r>
                      <a:endParaRPr lang="es-ES" sz="2400" b="1" dirty="0">
                        <a:solidFill>
                          <a:srgbClr val="FF0000"/>
                        </a:solidFill>
                      </a:endParaRPr>
                    </a:p>
                  </a:txBody>
                  <a:tcPr marT="45708" marB="45708"/>
                </a:tc>
                <a:extLst>
                  <a:ext uri="{0D108BD9-81ED-4DB2-BD59-A6C34878D82A}">
                    <a16:rowId xmlns:a16="http://schemas.microsoft.com/office/drawing/2014/main" val="10000"/>
                  </a:ext>
                </a:extLst>
              </a:tr>
              <a:tr h="416940">
                <a:tc>
                  <a:txBody>
                    <a:bodyPr/>
                    <a:lstStyle/>
                    <a:p>
                      <a:r>
                        <a:rPr lang="es-ES" sz="1800" dirty="0" smtClean="0"/>
                        <a:t>Introducción</a:t>
                      </a:r>
                      <a:r>
                        <a:rPr lang="es-ES" sz="1800" baseline="0" dirty="0" smtClean="0"/>
                        <a:t> a la Economía</a:t>
                      </a:r>
                      <a:endParaRPr lang="es-ES" sz="1800" dirty="0"/>
                    </a:p>
                  </a:txBody>
                  <a:tcPr marT="45708" marB="45708"/>
                </a:tc>
                <a:extLst>
                  <a:ext uri="{0D108BD9-81ED-4DB2-BD59-A6C34878D82A}">
                    <a16:rowId xmlns:a16="http://schemas.microsoft.com/office/drawing/2014/main" val="10001"/>
                  </a:ext>
                </a:extLst>
              </a:tr>
              <a:tr h="416940">
                <a:tc>
                  <a:txBody>
                    <a:bodyPr/>
                    <a:lstStyle/>
                    <a:p>
                      <a:r>
                        <a:rPr lang="es-ES" sz="1800" dirty="0" smtClean="0"/>
                        <a:t>Contabilidad I</a:t>
                      </a:r>
                      <a:endParaRPr lang="es-ES" sz="1800" dirty="0"/>
                    </a:p>
                  </a:txBody>
                  <a:tcPr marT="45708" marB="45708"/>
                </a:tc>
                <a:extLst>
                  <a:ext uri="{0D108BD9-81ED-4DB2-BD59-A6C34878D82A}">
                    <a16:rowId xmlns:a16="http://schemas.microsoft.com/office/drawing/2014/main" val="10002"/>
                  </a:ext>
                </a:extLst>
              </a:tr>
              <a:tr h="416940">
                <a:tc>
                  <a:txBody>
                    <a:bodyPr/>
                    <a:lstStyle/>
                    <a:p>
                      <a:r>
                        <a:rPr lang="es-ES" sz="1800" dirty="0" err="1" smtClean="0"/>
                        <a:t>Matem</a:t>
                      </a:r>
                      <a:r>
                        <a:rPr lang="es-ES" sz="1800" dirty="0" smtClean="0"/>
                        <a:t>. para la Economía y la Empresa</a:t>
                      </a:r>
                      <a:endParaRPr lang="es-ES" sz="1800" dirty="0"/>
                    </a:p>
                  </a:txBody>
                  <a:tcPr marT="45708" marB="45708"/>
                </a:tc>
                <a:extLst>
                  <a:ext uri="{0D108BD9-81ED-4DB2-BD59-A6C34878D82A}">
                    <a16:rowId xmlns:a16="http://schemas.microsoft.com/office/drawing/2014/main" val="10003"/>
                  </a:ext>
                </a:extLst>
              </a:tr>
              <a:tr h="416940">
                <a:tc>
                  <a:txBody>
                    <a:bodyPr/>
                    <a:lstStyle/>
                    <a:p>
                      <a:r>
                        <a:rPr lang="es-ES" sz="1800" dirty="0" err="1" smtClean="0"/>
                        <a:t>Matem</a:t>
                      </a:r>
                      <a:r>
                        <a:rPr lang="es-ES" sz="1800" dirty="0" smtClean="0"/>
                        <a:t>.</a:t>
                      </a:r>
                      <a:r>
                        <a:rPr lang="es-ES" sz="1800" baseline="0" dirty="0" smtClean="0"/>
                        <a:t> de las Operaciones Financieras</a:t>
                      </a:r>
                      <a:endParaRPr lang="es-ES" sz="1800" dirty="0"/>
                    </a:p>
                  </a:txBody>
                  <a:tcPr marT="45708" marB="45708"/>
                </a:tc>
                <a:extLst>
                  <a:ext uri="{0D108BD9-81ED-4DB2-BD59-A6C34878D82A}">
                    <a16:rowId xmlns:a16="http://schemas.microsoft.com/office/drawing/2014/main" val="10004"/>
                  </a:ext>
                </a:extLst>
              </a:tr>
              <a:tr h="416940">
                <a:tc>
                  <a:txBody>
                    <a:bodyPr/>
                    <a:lstStyle/>
                    <a:p>
                      <a:r>
                        <a:rPr lang="es-ES" sz="1800" dirty="0" smtClean="0"/>
                        <a:t>Fundamentos</a:t>
                      </a:r>
                      <a:r>
                        <a:rPr lang="es-ES" sz="1800" baseline="0" dirty="0" smtClean="0"/>
                        <a:t> de </a:t>
                      </a:r>
                      <a:r>
                        <a:rPr lang="es-ES" sz="1800" baseline="0" dirty="0" err="1" smtClean="0"/>
                        <a:t>Admon</a:t>
                      </a:r>
                      <a:r>
                        <a:rPr lang="es-ES" sz="1800" baseline="0" dirty="0" smtClean="0"/>
                        <a:t>. de Empresas </a:t>
                      </a:r>
                      <a:endParaRPr lang="es-ES" sz="1800" dirty="0"/>
                    </a:p>
                  </a:txBody>
                  <a:tcPr marT="45708" marB="45708"/>
                </a:tc>
                <a:extLst>
                  <a:ext uri="{0D108BD9-81ED-4DB2-BD59-A6C34878D82A}">
                    <a16:rowId xmlns:a16="http://schemas.microsoft.com/office/drawing/2014/main" val="10005"/>
                  </a:ext>
                </a:extLst>
              </a:tr>
            </a:tbl>
          </a:graphicData>
        </a:graphic>
      </p:graphicFrame>
      <p:graphicFrame>
        <p:nvGraphicFramePr>
          <p:cNvPr id="14" name="3 Marcador de contenido"/>
          <p:cNvGraphicFramePr>
            <a:graphicFrameLocks/>
          </p:cNvGraphicFramePr>
          <p:nvPr/>
        </p:nvGraphicFramePr>
        <p:xfrm>
          <a:off x="4692650" y="2701925"/>
          <a:ext cx="4343400" cy="2581275"/>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tblGrid>
              <a:tr h="457313">
                <a:tc>
                  <a:txBody>
                    <a:bodyPr/>
                    <a:lstStyle/>
                    <a:p>
                      <a:pPr algn="ctr"/>
                      <a:r>
                        <a:rPr lang="es-ES" sz="2400" b="1" dirty="0" smtClean="0">
                          <a:solidFill>
                            <a:srgbClr val="FF0000"/>
                          </a:solidFill>
                        </a:rPr>
                        <a:t>2º semestre</a:t>
                      </a:r>
                      <a:endParaRPr lang="es-ES" sz="2400" b="1" dirty="0">
                        <a:solidFill>
                          <a:srgbClr val="FF0000"/>
                        </a:solidFill>
                      </a:endParaRPr>
                    </a:p>
                  </a:txBody>
                  <a:tcPr marT="45731" marB="45731"/>
                </a:tc>
                <a:extLst>
                  <a:ext uri="{0D108BD9-81ED-4DB2-BD59-A6C34878D82A}">
                    <a16:rowId xmlns:a16="http://schemas.microsoft.com/office/drawing/2014/main" val="10000"/>
                  </a:ext>
                </a:extLst>
              </a:tr>
              <a:tr h="640238">
                <a:tc>
                  <a:txBody>
                    <a:bodyPr/>
                    <a:lstStyle/>
                    <a:p>
                      <a:r>
                        <a:rPr lang="es-ES" sz="1800" dirty="0" err="1" smtClean="0"/>
                        <a:t>Introd</a:t>
                      </a:r>
                      <a:r>
                        <a:rPr lang="es-ES" sz="1800" dirty="0" smtClean="0"/>
                        <a:t>.  al Derecho</a:t>
                      </a:r>
                      <a:r>
                        <a:rPr lang="es-ES" sz="1800" baseline="0" dirty="0" smtClean="0"/>
                        <a:t> Mercantil a la Empresa</a:t>
                      </a:r>
                      <a:endParaRPr lang="es-ES" sz="1800" dirty="0"/>
                    </a:p>
                  </a:txBody>
                  <a:tcPr marT="45731" marB="45731"/>
                </a:tc>
                <a:extLst>
                  <a:ext uri="{0D108BD9-81ED-4DB2-BD59-A6C34878D82A}">
                    <a16:rowId xmlns:a16="http://schemas.microsoft.com/office/drawing/2014/main" val="10001"/>
                  </a:ext>
                </a:extLst>
              </a:tr>
              <a:tr h="370931">
                <a:tc>
                  <a:txBody>
                    <a:bodyPr/>
                    <a:lstStyle/>
                    <a:p>
                      <a:r>
                        <a:rPr lang="es-ES" sz="1800" dirty="0" smtClean="0"/>
                        <a:t>Fundamentos de Marketing</a:t>
                      </a:r>
                      <a:endParaRPr lang="es-ES" sz="1800" dirty="0"/>
                    </a:p>
                  </a:txBody>
                  <a:tcPr marT="45731" marB="45731"/>
                </a:tc>
                <a:extLst>
                  <a:ext uri="{0D108BD9-81ED-4DB2-BD59-A6C34878D82A}">
                    <a16:rowId xmlns:a16="http://schemas.microsoft.com/office/drawing/2014/main" val="10002"/>
                  </a:ext>
                </a:extLst>
              </a:tr>
              <a:tr h="370931">
                <a:tc>
                  <a:txBody>
                    <a:bodyPr/>
                    <a:lstStyle/>
                    <a:p>
                      <a:r>
                        <a:rPr lang="es-ES" sz="1800" dirty="0" smtClean="0"/>
                        <a:t>Microe</a:t>
                      </a:r>
                      <a:r>
                        <a:rPr lang="es-ES" sz="1800" baseline="0" dirty="0" smtClean="0"/>
                        <a:t>conomía</a:t>
                      </a:r>
                      <a:endParaRPr lang="es-ES" sz="1800" dirty="0"/>
                    </a:p>
                  </a:txBody>
                  <a:tcPr marT="45731" marB="45731"/>
                </a:tc>
                <a:extLst>
                  <a:ext uri="{0D108BD9-81ED-4DB2-BD59-A6C34878D82A}">
                    <a16:rowId xmlns:a16="http://schemas.microsoft.com/office/drawing/2014/main" val="10003"/>
                  </a:ext>
                </a:extLst>
              </a:tr>
              <a:tr h="3709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Historia</a:t>
                      </a:r>
                      <a:r>
                        <a:rPr lang="es-ES" sz="1800" baseline="0" dirty="0" smtClean="0"/>
                        <a:t> Económica</a:t>
                      </a:r>
                      <a:endParaRPr lang="es-ES" sz="1800" dirty="0" smtClean="0"/>
                    </a:p>
                  </a:txBody>
                  <a:tcPr marT="45731" marB="45731"/>
                </a:tc>
                <a:extLst>
                  <a:ext uri="{0D108BD9-81ED-4DB2-BD59-A6C34878D82A}">
                    <a16:rowId xmlns:a16="http://schemas.microsoft.com/office/drawing/2014/main" val="10004"/>
                  </a:ext>
                </a:extLst>
              </a:tr>
              <a:tr h="370931">
                <a:tc>
                  <a:txBody>
                    <a:bodyPr/>
                    <a:lstStyle/>
                    <a:p>
                      <a:r>
                        <a:rPr lang="es-ES" sz="1800" dirty="0" smtClean="0"/>
                        <a:t>Estadística I</a:t>
                      </a:r>
                      <a:endParaRPr lang="es-ES" sz="1800" dirty="0"/>
                    </a:p>
                  </a:txBody>
                  <a:tcPr marT="45731" marB="45731"/>
                </a:tc>
                <a:extLst>
                  <a:ext uri="{0D108BD9-81ED-4DB2-BD59-A6C34878D82A}">
                    <a16:rowId xmlns:a16="http://schemas.microsoft.com/office/drawing/2014/main" val="10005"/>
                  </a:ext>
                </a:extLst>
              </a:tr>
            </a:tbl>
          </a:graphicData>
        </a:graphic>
      </p:graphicFrame>
      <p:sp>
        <p:nvSpPr>
          <p:cNvPr id="21538" name="2 Marcador de contenido"/>
          <p:cNvSpPr txBox="1">
            <a:spLocks noChangeAspect="1"/>
          </p:cNvSpPr>
          <p:nvPr/>
        </p:nvSpPr>
        <p:spPr bwMode="auto">
          <a:xfrm>
            <a:off x="3094038" y="1589088"/>
            <a:ext cx="2557462"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Clr>
                <a:schemeClr val="accent1"/>
              </a:buClr>
              <a:buSzPct val="70000"/>
              <a:buFontTx/>
              <a:buNone/>
            </a:pPr>
            <a:r>
              <a:rPr lang="es-ES_tradnl" altLang="es-ES">
                <a:solidFill>
                  <a:srgbClr val="FF0000"/>
                </a:solidFill>
              </a:rPr>
              <a:t>1</a:t>
            </a:r>
            <a:r>
              <a:rPr lang="es-ES_tradnl" altLang="es-ES" baseline="30000">
                <a:solidFill>
                  <a:srgbClr val="FF0000"/>
                </a:solidFill>
              </a:rPr>
              <a:t>er</a:t>
            </a:r>
            <a:r>
              <a:rPr lang="es-ES_tradnl" altLang="es-ES">
                <a:solidFill>
                  <a:srgbClr val="FF0000"/>
                </a:solidFill>
              </a:rPr>
              <a:t> Curso</a:t>
            </a:r>
            <a:endParaRPr lang="es-ES" altLang="es-ES" sz="2400" b="0">
              <a:solidFill>
                <a:srgbClr val="FF0000"/>
              </a:solidFill>
            </a:endParaRPr>
          </a:p>
        </p:txBody>
      </p:sp>
      <p:sp>
        <p:nvSpPr>
          <p:cNvPr id="21539" name="Text Box 14"/>
          <p:cNvSpPr txBox="1">
            <a:spLocks noChangeArrowheads="1"/>
          </p:cNvSpPr>
          <p:nvPr/>
        </p:nvSpPr>
        <p:spPr bwMode="auto">
          <a:xfrm>
            <a:off x="928688" y="635000"/>
            <a:ext cx="4429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a:solidFill>
                  <a:srgbClr val="003366"/>
                </a:solidFill>
              </a:rPr>
              <a:t>Grado en Administración y Dirección de Empresas</a:t>
            </a:r>
          </a:p>
        </p:txBody>
      </p:sp>
      <p:sp>
        <p:nvSpPr>
          <p:cNvPr id="21540"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2"/>
          <p:cNvSpPr txBox="1">
            <a:spLocks noChangeArrowheads="1"/>
          </p:cNvSpPr>
          <p:nvPr/>
        </p:nvSpPr>
        <p:spPr bwMode="auto">
          <a:xfrm>
            <a:off x="1042988" y="1428750"/>
            <a:ext cx="6913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s-ES_tradnl" altLang="es-ES" sz="1600">
              <a:solidFill>
                <a:srgbClr val="2B3095"/>
              </a:solidFill>
            </a:endParaRPr>
          </a:p>
        </p:txBody>
      </p:sp>
      <p:sp>
        <p:nvSpPr>
          <p:cNvPr id="23555"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23556" name="Text Box 14"/>
          <p:cNvSpPr txBox="1">
            <a:spLocks noChangeArrowheads="1"/>
          </p:cNvSpPr>
          <p:nvPr/>
        </p:nvSpPr>
        <p:spPr bwMode="auto">
          <a:xfrm>
            <a:off x="928688" y="635000"/>
            <a:ext cx="5000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a:solidFill>
                  <a:srgbClr val="003366"/>
                </a:solidFill>
              </a:rPr>
              <a:t>Grado en Administración y Dirección de Empresas. Salidas profesionales</a:t>
            </a:r>
          </a:p>
        </p:txBody>
      </p:sp>
      <p:sp>
        <p:nvSpPr>
          <p:cNvPr id="23557" name="Text Box 12"/>
          <p:cNvSpPr txBox="1">
            <a:spLocks noChangeArrowheads="1"/>
          </p:cNvSpPr>
          <p:nvPr/>
        </p:nvSpPr>
        <p:spPr bwMode="auto">
          <a:xfrm>
            <a:off x="571500" y="1727200"/>
            <a:ext cx="7929563"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es-ES" altLang="es-ES" sz="1600" b="0">
                <a:solidFill>
                  <a:srgbClr val="003366"/>
                </a:solidFill>
              </a:rPr>
              <a:t>Los graduados en Administración y Dirección de Empresas están capacitados para el desempeño de una amplia variedad de funciones de gestión, asesoramiento y evaluación en las organizaciones productivas. </a:t>
            </a:r>
          </a:p>
          <a:p>
            <a:pPr algn="just" eaLnBrk="1" hangingPunct="1">
              <a:lnSpc>
                <a:spcPct val="150000"/>
              </a:lnSpc>
              <a:spcBef>
                <a:spcPct val="0"/>
              </a:spcBef>
              <a:buFontTx/>
              <a:buNone/>
            </a:pPr>
            <a:r>
              <a:rPr lang="es-ES" altLang="es-ES" sz="1600" b="0">
                <a:solidFill>
                  <a:srgbClr val="003366"/>
                </a:solidFill>
              </a:rPr>
              <a:t>	</a:t>
            </a:r>
          </a:p>
          <a:p>
            <a:pPr algn="just" eaLnBrk="1" hangingPunct="1">
              <a:lnSpc>
                <a:spcPct val="150000"/>
              </a:lnSpc>
              <a:spcBef>
                <a:spcPct val="0"/>
              </a:spcBef>
              <a:buFontTx/>
              <a:buNone/>
            </a:pPr>
            <a:r>
              <a:rPr lang="es-ES" altLang="es-ES" sz="1600" b="0">
                <a:solidFill>
                  <a:srgbClr val="003366"/>
                </a:solidFill>
              </a:rPr>
              <a:t>Igualmente, se pueden dedicar al ejercicio libre de la profesión en la asesoría y consultoría de empresas. También se puede acceder a la función pública a través de las plazas que, adaptadas al perfil profesional. </a:t>
            </a:r>
          </a:p>
          <a:p>
            <a:pPr algn="just" eaLnBrk="1" hangingPunct="1">
              <a:lnSpc>
                <a:spcPct val="150000"/>
              </a:lnSpc>
              <a:spcBef>
                <a:spcPct val="0"/>
              </a:spcBef>
              <a:buFontTx/>
              <a:buNone/>
            </a:pPr>
            <a:endParaRPr lang="es-ES" altLang="es-ES" sz="1600" b="0">
              <a:solidFill>
                <a:srgbClr val="003366"/>
              </a:solidFill>
            </a:endParaRPr>
          </a:p>
          <a:p>
            <a:pPr algn="just" eaLnBrk="1" hangingPunct="1">
              <a:lnSpc>
                <a:spcPct val="150000"/>
              </a:lnSpc>
              <a:spcBef>
                <a:spcPct val="0"/>
              </a:spcBef>
              <a:buFontTx/>
              <a:buNone/>
            </a:pPr>
            <a:r>
              <a:rPr lang="es-ES" altLang="es-ES" sz="1600" b="0">
                <a:solidFill>
                  <a:srgbClr val="003366"/>
                </a:solidFill>
              </a:rPr>
              <a:t>Por otro lado, las instituciones docentes, tanto públicas como privadas, también suelen requerir a estos profesionales.</a:t>
            </a:r>
          </a:p>
          <a:p>
            <a:pPr eaLnBrk="1" hangingPunct="1">
              <a:lnSpc>
                <a:spcPct val="150000"/>
              </a:lnSpc>
              <a:spcBef>
                <a:spcPct val="0"/>
              </a:spcBef>
              <a:buFontTx/>
              <a:buNone/>
            </a:pPr>
            <a:endParaRPr lang="es-ES" altLang="es-ES" sz="1600" b="0">
              <a:solidFill>
                <a:srgbClr val="003366"/>
              </a:solidFill>
            </a:endParaRPr>
          </a:p>
        </p:txBody>
      </p:sp>
      <p:sp>
        <p:nvSpPr>
          <p:cNvPr id="23558" name="Text Box 14"/>
          <p:cNvSpPr txBox="1">
            <a:spLocks noChangeArrowheads="1"/>
          </p:cNvSpPr>
          <p:nvPr/>
        </p:nvSpPr>
        <p:spPr bwMode="auto">
          <a:xfrm>
            <a:off x="928688" y="1214438"/>
            <a:ext cx="4429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2400">
                <a:solidFill>
                  <a:srgbClr val="FF0000"/>
                </a:solidFill>
              </a:rPr>
              <a:t>Salidas profesionales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25603" name="Text Box 14"/>
          <p:cNvSpPr txBox="1">
            <a:spLocks noChangeArrowheads="1"/>
          </p:cNvSpPr>
          <p:nvPr/>
        </p:nvSpPr>
        <p:spPr bwMode="auto">
          <a:xfrm>
            <a:off x="928688" y="635000"/>
            <a:ext cx="5000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a:solidFill>
                  <a:srgbClr val="003366"/>
                </a:solidFill>
              </a:rPr>
              <a:t>Grado en Finanzas y Contabilidad</a:t>
            </a:r>
          </a:p>
        </p:txBody>
      </p:sp>
      <p:sp>
        <p:nvSpPr>
          <p:cNvPr id="25604" name="Text Box 12"/>
          <p:cNvSpPr txBox="1">
            <a:spLocks noChangeArrowheads="1"/>
          </p:cNvSpPr>
          <p:nvPr/>
        </p:nvSpPr>
        <p:spPr bwMode="auto">
          <a:xfrm>
            <a:off x="428625" y="1778000"/>
            <a:ext cx="75279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s-ES" altLang="es-ES" sz="1600" b="0">
                <a:solidFill>
                  <a:srgbClr val="003366"/>
                </a:solidFill>
              </a:rPr>
              <a:t>El objetivo central de este título es </a:t>
            </a:r>
            <a:r>
              <a:rPr lang="es-ES" altLang="es-ES" sz="1600" i="1" u="sng">
                <a:solidFill>
                  <a:srgbClr val="003366"/>
                </a:solidFill>
              </a:rPr>
              <a:t>la formación de profesionales </a:t>
            </a:r>
          </a:p>
          <a:p>
            <a:pPr eaLnBrk="1" hangingPunct="1">
              <a:lnSpc>
                <a:spcPct val="150000"/>
              </a:lnSpc>
              <a:spcBef>
                <a:spcPct val="0"/>
              </a:spcBef>
              <a:buFontTx/>
              <a:buNone/>
            </a:pPr>
            <a:r>
              <a:rPr lang="es-ES" altLang="es-ES" sz="1600" i="1" u="sng">
                <a:solidFill>
                  <a:srgbClr val="003366"/>
                </a:solidFill>
              </a:rPr>
              <a:t>capaces de desempeñar labores de gestión, asesoramiento y </a:t>
            </a:r>
          </a:p>
          <a:p>
            <a:pPr eaLnBrk="1" hangingPunct="1">
              <a:lnSpc>
                <a:spcPct val="150000"/>
              </a:lnSpc>
              <a:spcBef>
                <a:spcPct val="0"/>
              </a:spcBef>
              <a:buFontTx/>
              <a:buNone/>
            </a:pPr>
            <a:r>
              <a:rPr lang="es-ES" altLang="es-ES" sz="1600" i="1" u="sng">
                <a:solidFill>
                  <a:srgbClr val="003366"/>
                </a:solidFill>
              </a:rPr>
              <a:t>evaluación de los asuntos económicos-financieros en el ámbito </a:t>
            </a:r>
          </a:p>
          <a:p>
            <a:pPr eaLnBrk="1" hangingPunct="1">
              <a:lnSpc>
                <a:spcPct val="150000"/>
              </a:lnSpc>
              <a:spcBef>
                <a:spcPct val="0"/>
              </a:spcBef>
              <a:buFontTx/>
              <a:buNone/>
            </a:pPr>
            <a:r>
              <a:rPr lang="es-ES" altLang="es-ES" sz="1600" i="1" u="sng">
                <a:solidFill>
                  <a:srgbClr val="003366"/>
                </a:solidFill>
              </a:rPr>
              <a:t>de las Finanzas y la Contabilidad.</a:t>
            </a:r>
          </a:p>
          <a:p>
            <a:pPr eaLnBrk="1" hangingPunct="1">
              <a:lnSpc>
                <a:spcPct val="150000"/>
              </a:lnSpc>
              <a:spcBef>
                <a:spcPct val="0"/>
              </a:spcBef>
              <a:buFontTx/>
              <a:buNone/>
            </a:pPr>
            <a:endParaRPr lang="es-ES" altLang="es-ES" sz="1600" b="0">
              <a:solidFill>
                <a:srgbClr val="003366"/>
              </a:solidFill>
            </a:endParaRPr>
          </a:p>
          <a:p>
            <a:pPr eaLnBrk="1" hangingPunct="1">
              <a:lnSpc>
                <a:spcPct val="150000"/>
              </a:lnSpc>
              <a:spcBef>
                <a:spcPct val="0"/>
              </a:spcBef>
              <a:buFontTx/>
              <a:buNone/>
            </a:pPr>
            <a:r>
              <a:rPr lang="es-ES" altLang="es-ES" sz="1600" b="0">
                <a:solidFill>
                  <a:srgbClr val="003366"/>
                </a:solidFill>
              </a:rPr>
              <a:t>En su plan de estudio aparecen asignaturas de distinta </a:t>
            </a:r>
          </a:p>
          <a:p>
            <a:pPr eaLnBrk="1" hangingPunct="1">
              <a:lnSpc>
                <a:spcPct val="150000"/>
              </a:lnSpc>
              <a:spcBef>
                <a:spcPct val="0"/>
              </a:spcBef>
              <a:buFontTx/>
              <a:buNone/>
            </a:pPr>
            <a:r>
              <a:rPr lang="es-ES" altLang="es-ES" sz="1600" b="0">
                <a:solidFill>
                  <a:srgbClr val="003366"/>
                </a:solidFill>
              </a:rPr>
              <a:t>naturaleza; así se debe estudiar tanto Matemáticas o </a:t>
            </a:r>
          </a:p>
          <a:p>
            <a:pPr eaLnBrk="1" hangingPunct="1">
              <a:lnSpc>
                <a:spcPct val="150000"/>
              </a:lnSpc>
              <a:spcBef>
                <a:spcPct val="0"/>
              </a:spcBef>
              <a:buFontTx/>
              <a:buNone/>
            </a:pPr>
            <a:r>
              <a:rPr lang="es-ES" altLang="es-ES" sz="1600" b="0">
                <a:solidFill>
                  <a:srgbClr val="003366"/>
                </a:solidFill>
              </a:rPr>
              <a:t>Estadística como Historia o Derecho. De igual manera, ocupa </a:t>
            </a:r>
          </a:p>
          <a:p>
            <a:pPr eaLnBrk="1" hangingPunct="1">
              <a:lnSpc>
                <a:spcPct val="150000"/>
              </a:lnSpc>
              <a:spcBef>
                <a:spcPct val="0"/>
              </a:spcBef>
              <a:buFontTx/>
              <a:buNone/>
            </a:pPr>
            <a:r>
              <a:rPr lang="es-ES" altLang="es-ES" sz="1600" b="0">
                <a:solidFill>
                  <a:srgbClr val="003366"/>
                </a:solidFill>
              </a:rPr>
              <a:t>un espacio muy relevante el estudio de la contabilidad, las finanzas, </a:t>
            </a:r>
          </a:p>
          <a:p>
            <a:pPr eaLnBrk="1" hangingPunct="1">
              <a:lnSpc>
                <a:spcPct val="150000"/>
              </a:lnSpc>
              <a:spcBef>
                <a:spcPct val="0"/>
              </a:spcBef>
              <a:buFontTx/>
              <a:buNone/>
            </a:pPr>
            <a:r>
              <a:rPr lang="es-ES" altLang="es-ES" sz="1600" b="0">
                <a:solidFill>
                  <a:srgbClr val="003366"/>
                </a:solidFill>
              </a:rPr>
              <a:t>la economía y el análisis de operaciones financieras.</a:t>
            </a:r>
          </a:p>
          <a:p>
            <a:pPr eaLnBrk="1" hangingPunct="1">
              <a:lnSpc>
                <a:spcPct val="150000"/>
              </a:lnSpc>
              <a:spcBef>
                <a:spcPct val="0"/>
              </a:spcBef>
              <a:buFontTx/>
              <a:buNone/>
            </a:pPr>
            <a:endParaRPr lang="es-ES" altLang="es-ES" sz="1600" b="0">
              <a:solidFill>
                <a:srgbClr val="003366"/>
              </a:solidFill>
            </a:endParaRPr>
          </a:p>
        </p:txBody>
      </p:sp>
      <p:graphicFrame>
        <p:nvGraphicFramePr>
          <p:cNvPr id="25605" name="Object 7"/>
          <p:cNvGraphicFramePr>
            <a:graphicFrameLocks noChangeAspect="1"/>
          </p:cNvGraphicFramePr>
          <p:nvPr/>
        </p:nvGraphicFramePr>
        <p:xfrm>
          <a:off x="6372225" y="2435225"/>
          <a:ext cx="3081338" cy="3081338"/>
        </p:xfrm>
        <a:graphic>
          <a:graphicData uri="http://schemas.openxmlformats.org/presentationml/2006/ole">
            <mc:AlternateContent xmlns:mc="http://schemas.openxmlformats.org/markup-compatibility/2006">
              <mc:Choice xmlns:v="urn:schemas-microsoft-com:vml" Requires="v">
                <p:oleObj spid="_x0000_s25611" name="CorelDRAW" r:id="rId4" imgW="3081223" imgH="3081223" progId="CorelDRAW.Graphic.14">
                  <p:embed/>
                </p:oleObj>
              </mc:Choice>
              <mc:Fallback>
                <p:oleObj name="CorelDRAW" r:id="rId4" imgW="3081223" imgH="3081223" progId="CorelDRAW.Graphic.1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2435225"/>
                        <a:ext cx="3081338"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6" name="Text Box 14"/>
          <p:cNvSpPr txBox="1">
            <a:spLocks noChangeArrowheads="1"/>
          </p:cNvSpPr>
          <p:nvPr/>
        </p:nvSpPr>
        <p:spPr bwMode="auto">
          <a:xfrm>
            <a:off x="785813" y="1143000"/>
            <a:ext cx="7072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2800">
                <a:solidFill>
                  <a:srgbClr val="000099"/>
                </a:solidFill>
              </a:rPr>
              <a:t>Grado en Finanzas y Contabilidad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46063" y="2419350"/>
          <a:ext cx="4343400" cy="2822576"/>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tblGrid>
              <a:tr h="514194">
                <a:tc>
                  <a:txBody>
                    <a:bodyPr/>
                    <a:lstStyle/>
                    <a:p>
                      <a:pPr algn="ctr"/>
                      <a:r>
                        <a:rPr lang="es-ES" sz="2400" b="1" dirty="0" smtClean="0">
                          <a:solidFill>
                            <a:srgbClr val="FF0000"/>
                          </a:solidFill>
                        </a:rPr>
                        <a:t>1</a:t>
                      </a:r>
                      <a:r>
                        <a:rPr lang="es-ES" sz="2400" b="1" baseline="30000" dirty="0" smtClean="0">
                          <a:solidFill>
                            <a:srgbClr val="FF0000"/>
                          </a:solidFill>
                        </a:rPr>
                        <a:t>er</a:t>
                      </a:r>
                      <a:r>
                        <a:rPr lang="es-ES" sz="2400" b="1" baseline="0" dirty="0" smtClean="0">
                          <a:solidFill>
                            <a:srgbClr val="FF0000"/>
                          </a:solidFill>
                        </a:rPr>
                        <a:t> semestre</a:t>
                      </a:r>
                      <a:endParaRPr lang="es-ES" sz="2400" b="1" dirty="0">
                        <a:solidFill>
                          <a:srgbClr val="FF0000"/>
                        </a:solidFill>
                      </a:endParaRPr>
                    </a:p>
                  </a:txBody>
                  <a:tcPr marT="45722" marB="45722"/>
                </a:tc>
                <a:extLst>
                  <a:ext uri="{0D108BD9-81ED-4DB2-BD59-A6C34878D82A}">
                    <a16:rowId xmlns:a16="http://schemas.microsoft.com/office/drawing/2014/main" val="10000"/>
                  </a:ext>
                </a:extLst>
              </a:tr>
              <a:tr h="640106">
                <a:tc>
                  <a:txBody>
                    <a:bodyPr/>
                    <a:lstStyle/>
                    <a:p>
                      <a:r>
                        <a:rPr lang="es-ES" sz="1800" dirty="0" smtClean="0"/>
                        <a:t>Introducción</a:t>
                      </a:r>
                      <a:r>
                        <a:rPr lang="es-ES" sz="1800" baseline="0" dirty="0" smtClean="0"/>
                        <a:t> al Derecho Mercantil aplicado a las Finanzas y Contabilidad</a:t>
                      </a:r>
                      <a:endParaRPr lang="es-ES" sz="1800" dirty="0"/>
                    </a:p>
                  </a:txBody>
                  <a:tcPr marT="45722" marB="45722"/>
                </a:tc>
                <a:extLst>
                  <a:ext uri="{0D108BD9-81ED-4DB2-BD59-A6C34878D82A}">
                    <a16:rowId xmlns:a16="http://schemas.microsoft.com/office/drawing/2014/main" val="10001"/>
                  </a:ext>
                </a:extLst>
              </a:tr>
              <a:tr h="417069">
                <a:tc>
                  <a:txBody>
                    <a:bodyPr/>
                    <a:lstStyle/>
                    <a:p>
                      <a:r>
                        <a:rPr lang="es-ES" sz="1800" dirty="0" smtClean="0"/>
                        <a:t>Contabilidad I</a:t>
                      </a:r>
                      <a:endParaRPr lang="es-ES" sz="1800" dirty="0"/>
                    </a:p>
                  </a:txBody>
                  <a:tcPr marT="45722" marB="45722"/>
                </a:tc>
                <a:extLst>
                  <a:ext uri="{0D108BD9-81ED-4DB2-BD59-A6C34878D82A}">
                    <a16:rowId xmlns:a16="http://schemas.microsoft.com/office/drawing/2014/main" val="10002"/>
                  </a:ext>
                </a:extLst>
              </a:tr>
              <a:tr h="417069">
                <a:tc>
                  <a:txBody>
                    <a:bodyPr/>
                    <a:lstStyle/>
                    <a:p>
                      <a:r>
                        <a:rPr lang="es-ES" sz="1800" dirty="0" err="1" smtClean="0"/>
                        <a:t>Matem</a:t>
                      </a:r>
                      <a:r>
                        <a:rPr lang="es-ES" sz="1800" dirty="0" smtClean="0"/>
                        <a:t>. para la Economía y la Empresa</a:t>
                      </a:r>
                      <a:endParaRPr lang="es-ES" sz="1800" dirty="0"/>
                    </a:p>
                  </a:txBody>
                  <a:tcPr marT="45722" marB="45722"/>
                </a:tc>
                <a:extLst>
                  <a:ext uri="{0D108BD9-81ED-4DB2-BD59-A6C34878D82A}">
                    <a16:rowId xmlns:a16="http://schemas.microsoft.com/office/drawing/2014/main" val="10003"/>
                  </a:ext>
                </a:extLst>
              </a:tr>
              <a:tr h="417069">
                <a:tc>
                  <a:txBody>
                    <a:bodyPr/>
                    <a:lstStyle/>
                    <a:p>
                      <a:r>
                        <a:rPr lang="es-ES" sz="1800" dirty="0" smtClean="0"/>
                        <a:t>Introducción a la Economía</a:t>
                      </a:r>
                      <a:endParaRPr lang="es-ES" sz="1800" dirty="0"/>
                    </a:p>
                  </a:txBody>
                  <a:tcPr marT="45722" marB="45722"/>
                </a:tc>
                <a:extLst>
                  <a:ext uri="{0D108BD9-81ED-4DB2-BD59-A6C34878D82A}">
                    <a16:rowId xmlns:a16="http://schemas.microsoft.com/office/drawing/2014/main" val="10004"/>
                  </a:ext>
                </a:extLst>
              </a:tr>
              <a:tr h="417069">
                <a:tc>
                  <a:txBody>
                    <a:bodyPr/>
                    <a:lstStyle/>
                    <a:p>
                      <a:r>
                        <a:rPr lang="es-ES" sz="1800" dirty="0" smtClean="0"/>
                        <a:t>Fundamentos</a:t>
                      </a:r>
                      <a:r>
                        <a:rPr lang="es-ES" sz="1800" baseline="0" dirty="0" smtClean="0"/>
                        <a:t> de </a:t>
                      </a:r>
                      <a:r>
                        <a:rPr lang="es-ES" sz="1800" baseline="0" dirty="0" err="1" smtClean="0"/>
                        <a:t>Admon</a:t>
                      </a:r>
                      <a:r>
                        <a:rPr lang="es-ES" sz="1800" baseline="0" dirty="0" smtClean="0"/>
                        <a:t>. de Empresas </a:t>
                      </a:r>
                      <a:endParaRPr lang="es-ES" sz="1800" dirty="0"/>
                    </a:p>
                  </a:txBody>
                  <a:tcPr marT="45722" marB="45722"/>
                </a:tc>
                <a:extLst>
                  <a:ext uri="{0D108BD9-81ED-4DB2-BD59-A6C34878D82A}">
                    <a16:rowId xmlns:a16="http://schemas.microsoft.com/office/drawing/2014/main" val="10005"/>
                  </a:ext>
                </a:extLst>
              </a:tr>
            </a:tbl>
          </a:graphicData>
        </a:graphic>
      </p:graphicFrame>
      <p:graphicFrame>
        <p:nvGraphicFramePr>
          <p:cNvPr id="14" name="3 Marcador de contenido"/>
          <p:cNvGraphicFramePr>
            <a:graphicFrameLocks/>
          </p:cNvGraphicFramePr>
          <p:nvPr/>
        </p:nvGraphicFramePr>
        <p:xfrm>
          <a:off x="4633913" y="2420938"/>
          <a:ext cx="4343400" cy="2816226"/>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tblGrid>
              <a:tr h="498937">
                <a:tc>
                  <a:txBody>
                    <a:bodyPr/>
                    <a:lstStyle/>
                    <a:p>
                      <a:pPr algn="ctr"/>
                      <a:r>
                        <a:rPr lang="es-ES" sz="2400" b="1" dirty="0" smtClean="0">
                          <a:solidFill>
                            <a:srgbClr val="FF0000"/>
                          </a:solidFill>
                        </a:rPr>
                        <a:t>2º semestre</a:t>
                      </a:r>
                      <a:endParaRPr lang="es-ES" sz="2400" b="1" dirty="0">
                        <a:solidFill>
                          <a:srgbClr val="FF0000"/>
                        </a:solidFill>
                      </a:endParaRPr>
                    </a:p>
                  </a:txBody>
                  <a:tcPr marT="45733" marB="45733"/>
                </a:tc>
                <a:extLst>
                  <a:ext uri="{0D108BD9-81ED-4DB2-BD59-A6C34878D82A}">
                    <a16:rowId xmlns:a16="http://schemas.microsoft.com/office/drawing/2014/main" val="10000"/>
                  </a:ext>
                </a:extLst>
              </a:tr>
              <a:tr h="698513">
                <a:tc>
                  <a:txBody>
                    <a:bodyPr/>
                    <a:lstStyle/>
                    <a:p>
                      <a:r>
                        <a:rPr lang="es-ES" sz="1800" dirty="0" smtClean="0"/>
                        <a:t>Matemáticas</a:t>
                      </a:r>
                      <a:r>
                        <a:rPr lang="es-ES" sz="1800" baseline="0" dirty="0" smtClean="0"/>
                        <a:t> de las Operaciones Financieras</a:t>
                      </a:r>
                      <a:endParaRPr lang="es-ES" sz="1800" dirty="0"/>
                    </a:p>
                  </a:txBody>
                  <a:tcPr marT="45733" marB="45733"/>
                </a:tc>
                <a:extLst>
                  <a:ext uri="{0D108BD9-81ED-4DB2-BD59-A6C34878D82A}">
                    <a16:rowId xmlns:a16="http://schemas.microsoft.com/office/drawing/2014/main" val="10001"/>
                  </a:ext>
                </a:extLst>
              </a:tr>
              <a:tr h="404694">
                <a:tc>
                  <a:txBody>
                    <a:bodyPr/>
                    <a:lstStyle/>
                    <a:p>
                      <a:r>
                        <a:rPr lang="es-ES" sz="1800" dirty="0" smtClean="0"/>
                        <a:t>Fundamentos de Marketing</a:t>
                      </a:r>
                      <a:endParaRPr lang="es-ES" sz="1800" dirty="0"/>
                    </a:p>
                  </a:txBody>
                  <a:tcPr marT="45733" marB="45733"/>
                </a:tc>
                <a:extLst>
                  <a:ext uri="{0D108BD9-81ED-4DB2-BD59-A6C34878D82A}">
                    <a16:rowId xmlns:a16="http://schemas.microsoft.com/office/drawing/2014/main" val="10002"/>
                  </a:ext>
                </a:extLst>
              </a:tr>
              <a:tr h="404694">
                <a:tc>
                  <a:txBody>
                    <a:bodyPr/>
                    <a:lstStyle/>
                    <a:p>
                      <a:r>
                        <a:rPr lang="es-ES" sz="1800" dirty="0" smtClean="0"/>
                        <a:t>Microe</a:t>
                      </a:r>
                      <a:r>
                        <a:rPr lang="es-ES" sz="1800" baseline="0" dirty="0" smtClean="0"/>
                        <a:t>conomía</a:t>
                      </a:r>
                      <a:endParaRPr lang="es-ES" sz="1800" dirty="0"/>
                    </a:p>
                  </a:txBody>
                  <a:tcPr marT="45733" marB="45733"/>
                </a:tc>
                <a:extLst>
                  <a:ext uri="{0D108BD9-81ED-4DB2-BD59-A6C34878D82A}">
                    <a16:rowId xmlns:a16="http://schemas.microsoft.com/office/drawing/2014/main" val="10003"/>
                  </a:ext>
                </a:extLst>
              </a:tr>
              <a:tr h="404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Historia</a:t>
                      </a:r>
                      <a:r>
                        <a:rPr lang="es-ES" sz="1800" baseline="0" dirty="0" smtClean="0"/>
                        <a:t> Económica</a:t>
                      </a:r>
                      <a:endParaRPr lang="es-ES" sz="1800" dirty="0" smtClean="0"/>
                    </a:p>
                  </a:txBody>
                  <a:tcPr marT="45733" marB="45733"/>
                </a:tc>
                <a:extLst>
                  <a:ext uri="{0D108BD9-81ED-4DB2-BD59-A6C34878D82A}">
                    <a16:rowId xmlns:a16="http://schemas.microsoft.com/office/drawing/2014/main" val="10004"/>
                  </a:ext>
                </a:extLst>
              </a:tr>
              <a:tr h="404694">
                <a:tc>
                  <a:txBody>
                    <a:bodyPr/>
                    <a:lstStyle/>
                    <a:p>
                      <a:r>
                        <a:rPr lang="es-ES" sz="1800" dirty="0" smtClean="0"/>
                        <a:t>Estadística I</a:t>
                      </a:r>
                      <a:endParaRPr lang="es-ES" sz="1800" dirty="0"/>
                    </a:p>
                  </a:txBody>
                  <a:tcPr marT="45733" marB="45733"/>
                </a:tc>
                <a:extLst>
                  <a:ext uri="{0D108BD9-81ED-4DB2-BD59-A6C34878D82A}">
                    <a16:rowId xmlns:a16="http://schemas.microsoft.com/office/drawing/2014/main" val="10005"/>
                  </a:ext>
                </a:extLst>
              </a:tr>
            </a:tbl>
          </a:graphicData>
        </a:graphic>
      </p:graphicFrame>
      <p:sp>
        <p:nvSpPr>
          <p:cNvPr id="27682" name="2 Marcador de contenido"/>
          <p:cNvSpPr txBox="1">
            <a:spLocks noChangeAspect="1"/>
          </p:cNvSpPr>
          <p:nvPr/>
        </p:nvSpPr>
        <p:spPr bwMode="auto">
          <a:xfrm>
            <a:off x="3094038" y="1589088"/>
            <a:ext cx="2557462"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Clr>
                <a:schemeClr val="accent1"/>
              </a:buClr>
              <a:buSzPct val="70000"/>
              <a:buFontTx/>
              <a:buNone/>
            </a:pPr>
            <a:r>
              <a:rPr lang="es-ES_tradnl" altLang="es-ES">
                <a:solidFill>
                  <a:srgbClr val="FF0000"/>
                </a:solidFill>
              </a:rPr>
              <a:t>1</a:t>
            </a:r>
            <a:r>
              <a:rPr lang="es-ES_tradnl" altLang="es-ES" baseline="30000">
                <a:solidFill>
                  <a:srgbClr val="FF0000"/>
                </a:solidFill>
              </a:rPr>
              <a:t>er</a:t>
            </a:r>
            <a:r>
              <a:rPr lang="es-ES_tradnl" altLang="es-ES">
                <a:solidFill>
                  <a:srgbClr val="FF0000"/>
                </a:solidFill>
              </a:rPr>
              <a:t> Curso</a:t>
            </a:r>
            <a:endParaRPr lang="es-ES" altLang="es-ES" sz="2400" b="0">
              <a:solidFill>
                <a:srgbClr val="FF0000"/>
              </a:solidFill>
            </a:endParaRPr>
          </a:p>
        </p:txBody>
      </p:sp>
      <p:sp>
        <p:nvSpPr>
          <p:cNvPr id="27683"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27684" name="Text Box 14"/>
          <p:cNvSpPr txBox="1">
            <a:spLocks noChangeArrowheads="1"/>
          </p:cNvSpPr>
          <p:nvPr/>
        </p:nvSpPr>
        <p:spPr bwMode="auto">
          <a:xfrm>
            <a:off x="928688" y="635000"/>
            <a:ext cx="5000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a:solidFill>
                  <a:srgbClr val="003366"/>
                </a:solidFill>
              </a:rPr>
              <a:t>Grado en Finanzas y Contabilidad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2"/>
          <p:cNvSpPr txBox="1">
            <a:spLocks noChangeArrowheads="1"/>
          </p:cNvSpPr>
          <p:nvPr/>
        </p:nvSpPr>
        <p:spPr bwMode="auto">
          <a:xfrm>
            <a:off x="1042988" y="1428750"/>
            <a:ext cx="6913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s-ES_tradnl" altLang="es-ES" sz="1600">
              <a:solidFill>
                <a:srgbClr val="2B3095"/>
              </a:solidFill>
            </a:endParaRPr>
          </a:p>
        </p:txBody>
      </p:sp>
      <p:sp>
        <p:nvSpPr>
          <p:cNvPr id="29699"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29700" name="Text Box 14"/>
          <p:cNvSpPr txBox="1">
            <a:spLocks noChangeArrowheads="1"/>
          </p:cNvSpPr>
          <p:nvPr/>
        </p:nvSpPr>
        <p:spPr bwMode="auto">
          <a:xfrm>
            <a:off x="928688" y="635000"/>
            <a:ext cx="5000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a:solidFill>
                  <a:srgbClr val="003366"/>
                </a:solidFill>
              </a:rPr>
              <a:t>Grado en Finanzas y Contabilidad. Salidas profesionales</a:t>
            </a:r>
          </a:p>
        </p:txBody>
      </p:sp>
      <p:sp>
        <p:nvSpPr>
          <p:cNvPr id="29701" name="Text Box 12"/>
          <p:cNvSpPr txBox="1">
            <a:spLocks noChangeArrowheads="1"/>
          </p:cNvSpPr>
          <p:nvPr/>
        </p:nvSpPr>
        <p:spPr bwMode="auto">
          <a:xfrm>
            <a:off x="571500" y="1717675"/>
            <a:ext cx="8143875"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es-ES" altLang="es-ES" sz="1600" b="0">
                <a:solidFill>
                  <a:srgbClr val="003366"/>
                </a:solidFill>
              </a:rPr>
              <a:t>La formación en Finanzas y Contabilidad permite asumir responsabilidades tanto en el ámbito global de la gestión de las organizaciones como en ámbitos más específicos. </a:t>
            </a:r>
          </a:p>
          <a:p>
            <a:pPr algn="just" eaLnBrk="1" hangingPunct="1">
              <a:lnSpc>
                <a:spcPct val="150000"/>
              </a:lnSpc>
              <a:spcBef>
                <a:spcPct val="0"/>
              </a:spcBef>
              <a:buFontTx/>
              <a:buNone/>
            </a:pPr>
            <a:endParaRPr lang="es-ES" altLang="es-ES" sz="1600" b="0">
              <a:solidFill>
                <a:srgbClr val="003366"/>
              </a:solidFill>
            </a:endParaRPr>
          </a:p>
          <a:p>
            <a:pPr algn="just" eaLnBrk="1" hangingPunct="1">
              <a:lnSpc>
                <a:spcPct val="150000"/>
              </a:lnSpc>
              <a:spcBef>
                <a:spcPct val="0"/>
              </a:spcBef>
              <a:buFontTx/>
              <a:buNone/>
            </a:pPr>
            <a:r>
              <a:rPr lang="es-ES" altLang="es-ES" sz="1600" b="0">
                <a:solidFill>
                  <a:srgbClr val="003366"/>
                </a:solidFill>
              </a:rPr>
              <a:t>A </a:t>
            </a:r>
            <a:r>
              <a:rPr lang="es-ES" altLang="es-ES" sz="1600" b="0" u="sng">
                <a:solidFill>
                  <a:srgbClr val="003366"/>
                </a:solidFill>
              </a:rPr>
              <a:t>nivel general</a:t>
            </a:r>
            <a:r>
              <a:rPr lang="es-ES" altLang="es-ES" sz="1600" b="0">
                <a:solidFill>
                  <a:srgbClr val="003366"/>
                </a:solidFill>
              </a:rPr>
              <a:t>, sus titulados pueden adaptarse a múltiples áreas de trabajo relacionadas con la dirección, la administración, la producción, la distribución, la contabilidad, la financiación, etc. </a:t>
            </a:r>
          </a:p>
          <a:p>
            <a:pPr algn="just" eaLnBrk="1" hangingPunct="1">
              <a:lnSpc>
                <a:spcPct val="150000"/>
              </a:lnSpc>
              <a:spcBef>
                <a:spcPct val="0"/>
              </a:spcBef>
              <a:buFontTx/>
              <a:buNone/>
            </a:pPr>
            <a:endParaRPr lang="es-ES" altLang="es-ES" sz="1600" b="0">
              <a:solidFill>
                <a:srgbClr val="003366"/>
              </a:solidFill>
            </a:endParaRPr>
          </a:p>
          <a:p>
            <a:pPr algn="just" eaLnBrk="1" hangingPunct="1">
              <a:lnSpc>
                <a:spcPct val="150000"/>
              </a:lnSpc>
              <a:spcBef>
                <a:spcPct val="0"/>
              </a:spcBef>
              <a:buFontTx/>
              <a:buNone/>
            </a:pPr>
            <a:r>
              <a:rPr lang="es-ES" altLang="es-ES" sz="1600" b="0">
                <a:solidFill>
                  <a:srgbClr val="003366"/>
                </a:solidFill>
              </a:rPr>
              <a:t>A </a:t>
            </a:r>
            <a:r>
              <a:rPr lang="es-ES" altLang="es-ES" sz="1600" b="0" u="sng">
                <a:solidFill>
                  <a:srgbClr val="003366"/>
                </a:solidFill>
              </a:rPr>
              <a:t>nivel más específico</a:t>
            </a:r>
            <a:r>
              <a:rPr lang="es-ES" altLang="es-ES" sz="1600" b="0">
                <a:solidFill>
                  <a:srgbClr val="003366"/>
                </a:solidFill>
              </a:rPr>
              <a:t>, dado que sus estudios están relacionados con el asesoramiento para inversiones, seguros, planes de pensiones, bolsa de valores, etc., su ámbito de trabajo se encuentra en las entidades financieras y compañías de seguros.</a:t>
            </a:r>
          </a:p>
          <a:p>
            <a:pPr algn="just" eaLnBrk="1" hangingPunct="1">
              <a:lnSpc>
                <a:spcPct val="150000"/>
              </a:lnSpc>
              <a:spcBef>
                <a:spcPct val="0"/>
              </a:spcBef>
              <a:buFontTx/>
              <a:buNone/>
            </a:pPr>
            <a:endParaRPr lang="es-ES" altLang="es-ES" sz="1600" b="0">
              <a:solidFill>
                <a:srgbClr val="003366"/>
              </a:solidFill>
            </a:endParaRPr>
          </a:p>
          <a:p>
            <a:pPr eaLnBrk="1" hangingPunct="1">
              <a:lnSpc>
                <a:spcPct val="150000"/>
              </a:lnSpc>
              <a:spcBef>
                <a:spcPct val="0"/>
              </a:spcBef>
              <a:buFontTx/>
              <a:buNone/>
            </a:pPr>
            <a:endParaRPr lang="es-ES" altLang="es-ES" sz="1600">
              <a:solidFill>
                <a:srgbClr val="2B3095"/>
              </a:solidFill>
            </a:endParaRPr>
          </a:p>
        </p:txBody>
      </p:sp>
      <p:sp>
        <p:nvSpPr>
          <p:cNvPr id="29702" name="Text Box 14"/>
          <p:cNvSpPr txBox="1">
            <a:spLocks noChangeArrowheads="1"/>
          </p:cNvSpPr>
          <p:nvPr/>
        </p:nvSpPr>
        <p:spPr bwMode="auto">
          <a:xfrm>
            <a:off x="857250" y="1181100"/>
            <a:ext cx="4429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2400">
                <a:solidFill>
                  <a:srgbClr val="FF0000"/>
                </a:solidFill>
              </a:rPr>
              <a:t>Salidas profesionales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31747" name="Text Box 14"/>
          <p:cNvSpPr txBox="1">
            <a:spLocks noChangeArrowheads="1"/>
          </p:cNvSpPr>
          <p:nvPr/>
        </p:nvSpPr>
        <p:spPr bwMode="auto">
          <a:xfrm>
            <a:off x="928688" y="635000"/>
            <a:ext cx="5000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a:solidFill>
                  <a:srgbClr val="003366"/>
                </a:solidFill>
              </a:rPr>
              <a:t>Grado en Administración y Dirección de Empresas + Grado en Derecho</a:t>
            </a:r>
          </a:p>
        </p:txBody>
      </p:sp>
      <p:sp>
        <p:nvSpPr>
          <p:cNvPr id="4101" name="Text Box 12"/>
          <p:cNvSpPr txBox="1">
            <a:spLocks noChangeArrowheads="1"/>
          </p:cNvSpPr>
          <p:nvPr/>
        </p:nvSpPr>
        <p:spPr bwMode="auto">
          <a:xfrm>
            <a:off x="428625" y="1643063"/>
            <a:ext cx="6072188" cy="4524375"/>
          </a:xfrm>
          <a:prstGeom prst="rect">
            <a:avLst/>
          </a:prstGeom>
          <a:noFill/>
          <a:ln w="9525">
            <a:noFill/>
            <a:miter lim="800000"/>
            <a:headEnd/>
            <a:tailEnd/>
          </a:ln>
        </p:spPr>
        <p:txBody>
          <a:bodyPr>
            <a:spAutoFit/>
          </a:bodyPr>
          <a:lstStyle/>
          <a:p>
            <a:pPr eaLnBrk="1" hangingPunct="1">
              <a:lnSpc>
                <a:spcPct val="150000"/>
              </a:lnSpc>
              <a:spcBef>
                <a:spcPct val="50000"/>
              </a:spcBef>
              <a:defRPr/>
            </a:pPr>
            <a:r>
              <a:rPr lang="es-ES_tradnl" sz="1600" b="0" dirty="0">
                <a:solidFill>
                  <a:schemeClr val="accent2">
                    <a:lumMod val="50000"/>
                  </a:schemeClr>
                </a:solidFill>
              </a:rPr>
              <a:t>En un mundo cada vez más complejo y competitivo, poseer </a:t>
            </a:r>
            <a:r>
              <a:rPr lang="es-ES_tradnl" sz="1600" i="1" u="sng" dirty="0">
                <a:solidFill>
                  <a:schemeClr val="accent2">
                    <a:lumMod val="50000"/>
                  </a:schemeClr>
                </a:solidFill>
              </a:rPr>
              <a:t>dos títulos universitarios </a:t>
            </a:r>
            <a:r>
              <a:rPr lang="es-ES_tradnl" sz="1600" b="0" dirty="0">
                <a:solidFill>
                  <a:schemeClr val="accent2">
                    <a:lumMod val="50000"/>
                  </a:schemeClr>
                </a:solidFill>
              </a:rPr>
              <a:t>se convierte en una ventaja. </a:t>
            </a:r>
          </a:p>
          <a:p>
            <a:pPr eaLnBrk="1" hangingPunct="1">
              <a:lnSpc>
                <a:spcPct val="150000"/>
              </a:lnSpc>
              <a:spcBef>
                <a:spcPct val="50000"/>
              </a:spcBef>
              <a:defRPr/>
            </a:pPr>
            <a:r>
              <a:rPr lang="es-ES_tradnl" sz="1600" b="0" dirty="0">
                <a:solidFill>
                  <a:schemeClr val="accent2">
                    <a:lumMod val="50000"/>
                  </a:schemeClr>
                </a:solidFill>
              </a:rPr>
              <a:t>Cada vez son más las universidades que los imparten y más los alumnos que, a pesar del esfuerzo que supone, los cursan. </a:t>
            </a:r>
          </a:p>
          <a:p>
            <a:pPr eaLnBrk="1" hangingPunct="1">
              <a:lnSpc>
                <a:spcPct val="150000"/>
              </a:lnSpc>
              <a:spcBef>
                <a:spcPct val="50000"/>
              </a:spcBef>
              <a:defRPr/>
            </a:pPr>
            <a:r>
              <a:rPr lang="es-ES_tradnl" sz="1600" b="0" dirty="0">
                <a:solidFill>
                  <a:schemeClr val="accent2">
                    <a:lumMod val="50000"/>
                  </a:schemeClr>
                </a:solidFill>
              </a:rPr>
              <a:t>El </a:t>
            </a:r>
            <a:r>
              <a:rPr lang="es-ES_tradnl" sz="1600" i="1" dirty="0">
                <a:solidFill>
                  <a:schemeClr val="accent2">
                    <a:lumMod val="50000"/>
                  </a:schemeClr>
                </a:solidFill>
              </a:rPr>
              <a:t>sector de la empresa y el mundo jurídico </a:t>
            </a:r>
            <a:r>
              <a:rPr lang="es-ES_tradnl" sz="1600" b="0" dirty="0">
                <a:solidFill>
                  <a:schemeClr val="accent2">
                    <a:lumMod val="50000"/>
                  </a:schemeClr>
                </a:solidFill>
              </a:rPr>
              <a:t>son inseparables; se necesitan y se complementan mutuamente. De ahí el éxito del Doble Grado en Derecho-Administración y Dirección de Empresas (ADE).</a:t>
            </a:r>
          </a:p>
          <a:p>
            <a:pPr eaLnBrk="1" hangingPunct="1">
              <a:lnSpc>
                <a:spcPct val="150000"/>
              </a:lnSpc>
              <a:spcBef>
                <a:spcPct val="50000"/>
              </a:spcBef>
              <a:defRPr/>
            </a:pPr>
            <a:r>
              <a:rPr lang="es-ES_tradnl" sz="1600" b="0" dirty="0">
                <a:solidFill>
                  <a:schemeClr val="accent2">
                    <a:lumMod val="50000"/>
                  </a:schemeClr>
                </a:solidFill>
              </a:rPr>
              <a:t> De hecho, fue una de las primeras dobles titulaciones impartidas en España, y es actualmente una de las más demandadas.</a:t>
            </a:r>
            <a:endParaRPr lang="es-ES" sz="1600" b="0" dirty="0">
              <a:solidFill>
                <a:schemeClr val="accent2">
                  <a:lumMod val="50000"/>
                </a:schemeClr>
              </a:solidFill>
            </a:endParaRPr>
          </a:p>
          <a:p>
            <a:pPr eaLnBrk="1" hangingPunct="1">
              <a:lnSpc>
                <a:spcPct val="150000"/>
              </a:lnSpc>
              <a:defRPr/>
            </a:pPr>
            <a:endParaRPr lang="es-ES" sz="1600" b="0" dirty="0">
              <a:solidFill>
                <a:srgbClr val="000099"/>
              </a:solidFill>
            </a:endParaRPr>
          </a:p>
        </p:txBody>
      </p:sp>
      <p:sp>
        <p:nvSpPr>
          <p:cNvPr id="31749" name="Text Box 14"/>
          <p:cNvSpPr txBox="1">
            <a:spLocks noChangeArrowheads="1"/>
          </p:cNvSpPr>
          <p:nvPr/>
        </p:nvSpPr>
        <p:spPr bwMode="auto">
          <a:xfrm>
            <a:off x="642938" y="1143000"/>
            <a:ext cx="5357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2800">
                <a:solidFill>
                  <a:srgbClr val="000099"/>
                </a:solidFill>
              </a:rPr>
              <a:t>Doble Título :  ADE + Derecho</a:t>
            </a:r>
          </a:p>
        </p:txBody>
      </p:sp>
      <p:pic>
        <p:nvPicPr>
          <p:cNvPr id="31750" name="6 Imagen"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1313" y="2571750"/>
            <a:ext cx="18097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33795" name="Text Box 14"/>
          <p:cNvSpPr txBox="1">
            <a:spLocks noChangeArrowheads="1"/>
          </p:cNvSpPr>
          <p:nvPr/>
        </p:nvSpPr>
        <p:spPr bwMode="auto">
          <a:xfrm>
            <a:off x="928688" y="635000"/>
            <a:ext cx="5000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a:solidFill>
                  <a:srgbClr val="003366"/>
                </a:solidFill>
              </a:rPr>
              <a:t>Grado en Administración y Dirección de Empresas + Grado en Derecho</a:t>
            </a:r>
          </a:p>
        </p:txBody>
      </p:sp>
      <p:sp>
        <p:nvSpPr>
          <p:cNvPr id="4101" name="Text Box 12"/>
          <p:cNvSpPr txBox="1">
            <a:spLocks noChangeArrowheads="1"/>
          </p:cNvSpPr>
          <p:nvPr/>
        </p:nvSpPr>
        <p:spPr bwMode="auto">
          <a:xfrm>
            <a:off x="357188" y="1643063"/>
            <a:ext cx="6072187" cy="5016500"/>
          </a:xfrm>
          <a:prstGeom prst="rect">
            <a:avLst/>
          </a:prstGeom>
          <a:noFill/>
          <a:ln w="9525">
            <a:noFill/>
            <a:miter lim="800000"/>
            <a:headEnd/>
            <a:tailEnd/>
          </a:ln>
        </p:spPr>
        <p:txBody>
          <a:bodyPr>
            <a:spAutoFit/>
          </a:bodyPr>
          <a:lstStyle/>
          <a:p>
            <a:pPr algn="just" eaLnBrk="1" hangingPunct="1">
              <a:lnSpc>
                <a:spcPct val="150000"/>
              </a:lnSpc>
              <a:spcBef>
                <a:spcPct val="50000"/>
              </a:spcBef>
              <a:defRPr/>
            </a:pPr>
            <a:r>
              <a:rPr lang="es-ES_tradnl" sz="1600" b="0" dirty="0">
                <a:solidFill>
                  <a:schemeClr val="accent2">
                    <a:lumMod val="50000"/>
                  </a:schemeClr>
                </a:solidFill>
              </a:rPr>
              <a:t>Los estudios en </a:t>
            </a:r>
            <a:r>
              <a:rPr lang="es-ES_tradnl" sz="1600" i="1" u="sng" dirty="0">
                <a:solidFill>
                  <a:schemeClr val="accent2">
                    <a:lumMod val="50000"/>
                  </a:schemeClr>
                </a:solidFill>
              </a:rPr>
              <a:t>Administración y Dirección de Empresas </a:t>
            </a:r>
            <a:r>
              <a:rPr lang="es-ES_tradnl" sz="1600" b="0" dirty="0">
                <a:solidFill>
                  <a:schemeClr val="accent2">
                    <a:lumMod val="50000"/>
                  </a:schemeClr>
                </a:solidFill>
              </a:rPr>
              <a:t>proporcionan técnicas de análisis que permiten una adecuada capacidad de comprensión y de gestión tanto del funcionamiento interno de una empresa como de sus relaciones con los mercados. </a:t>
            </a:r>
            <a:endParaRPr lang="es-ES" sz="1600" b="0" dirty="0">
              <a:solidFill>
                <a:schemeClr val="accent2">
                  <a:lumMod val="50000"/>
                </a:schemeClr>
              </a:solidFill>
            </a:endParaRPr>
          </a:p>
          <a:p>
            <a:pPr algn="just" eaLnBrk="1" hangingPunct="1">
              <a:lnSpc>
                <a:spcPct val="150000"/>
              </a:lnSpc>
              <a:spcBef>
                <a:spcPct val="50000"/>
              </a:spcBef>
              <a:defRPr/>
            </a:pPr>
            <a:r>
              <a:rPr lang="es-ES_tradnl" sz="1600" b="0" dirty="0">
                <a:solidFill>
                  <a:schemeClr val="accent2">
                    <a:lumMod val="50000"/>
                  </a:schemeClr>
                </a:solidFill>
              </a:rPr>
              <a:t>La formación en </a:t>
            </a:r>
            <a:r>
              <a:rPr lang="es-ES_tradnl" sz="1600" i="1" u="sng" dirty="0">
                <a:solidFill>
                  <a:schemeClr val="accent2">
                    <a:lumMod val="50000"/>
                  </a:schemeClr>
                </a:solidFill>
              </a:rPr>
              <a:t>Derecho</a:t>
            </a:r>
            <a:r>
              <a:rPr lang="es-ES_tradnl" sz="1600" b="0" dirty="0">
                <a:solidFill>
                  <a:schemeClr val="accent2">
                    <a:lumMod val="50000"/>
                  </a:schemeClr>
                </a:solidFill>
              </a:rPr>
              <a:t> capacita para conocer las normas jurídicas que regulan las diversas actividades sociales, desde las relaciones familiares o comerciales hasta las que ciudadanos o empresas mantienen con las administraciones públicas. Los conocimientos y habilidades adquiridas en el Grado en Derecho permiten asesorar legalmente a las personas físicas y jurídicas, así como representarlas y defenderlas en los juzgados y tribunales.</a:t>
            </a:r>
            <a:endParaRPr lang="es-ES" sz="1600" b="0" dirty="0">
              <a:solidFill>
                <a:schemeClr val="accent2">
                  <a:lumMod val="50000"/>
                </a:schemeClr>
              </a:solidFill>
            </a:endParaRPr>
          </a:p>
        </p:txBody>
      </p:sp>
      <p:sp>
        <p:nvSpPr>
          <p:cNvPr id="33797" name="Text Box 14"/>
          <p:cNvSpPr txBox="1">
            <a:spLocks noChangeArrowheads="1"/>
          </p:cNvSpPr>
          <p:nvPr/>
        </p:nvSpPr>
        <p:spPr bwMode="auto">
          <a:xfrm>
            <a:off x="642938" y="1143000"/>
            <a:ext cx="5357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2800">
                <a:solidFill>
                  <a:srgbClr val="000099"/>
                </a:solidFill>
              </a:rPr>
              <a:t>Doble Título :  ADE + Derecho</a:t>
            </a:r>
          </a:p>
        </p:txBody>
      </p:sp>
      <p:pic>
        <p:nvPicPr>
          <p:cNvPr id="33798" name="6 Imagen"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1313" y="2571750"/>
            <a:ext cx="18097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35843" name="Text Box 14"/>
          <p:cNvSpPr txBox="1">
            <a:spLocks noChangeArrowheads="1"/>
          </p:cNvSpPr>
          <p:nvPr/>
        </p:nvSpPr>
        <p:spPr bwMode="auto">
          <a:xfrm>
            <a:off x="928688" y="635000"/>
            <a:ext cx="5000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a:solidFill>
                  <a:srgbClr val="003366"/>
                </a:solidFill>
              </a:rPr>
              <a:t>Grado en Administración y Dirección de Empresas + Grado en Derecho</a:t>
            </a:r>
          </a:p>
        </p:txBody>
      </p:sp>
      <p:sp>
        <p:nvSpPr>
          <p:cNvPr id="4101" name="Text Box 12"/>
          <p:cNvSpPr txBox="1">
            <a:spLocks noChangeArrowheads="1"/>
          </p:cNvSpPr>
          <p:nvPr/>
        </p:nvSpPr>
        <p:spPr bwMode="auto">
          <a:xfrm>
            <a:off x="428625" y="1643063"/>
            <a:ext cx="6072188" cy="2632075"/>
          </a:xfrm>
          <a:prstGeom prst="rect">
            <a:avLst/>
          </a:prstGeom>
          <a:noFill/>
          <a:ln w="9525">
            <a:noFill/>
            <a:miter lim="800000"/>
            <a:headEnd/>
            <a:tailEnd/>
          </a:ln>
        </p:spPr>
        <p:txBody>
          <a:bodyPr>
            <a:spAutoFit/>
          </a:bodyPr>
          <a:lstStyle/>
          <a:p>
            <a:pPr algn="just" eaLnBrk="1" hangingPunct="1">
              <a:lnSpc>
                <a:spcPct val="150000"/>
              </a:lnSpc>
              <a:spcBef>
                <a:spcPct val="50000"/>
              </a:spcBef>
              <a:defRPr/>
            </a:pPr>
            <a:r>
              <a:rPr lang="es-ES_tradnl" sz="1600" b="0" dirty="0">
                <a:solidFill>
                  <a:schemeClr val="accent2">
                    <a:lumMod val="50000"/>
                  </a:schemeClr>
                </a:solidFill>
              </a:rPr>
              <a:t>En aras del mejor aprovechamiento por los estudiantes, el Doble Grado Derecho-ADE </a:t>
            </a:r>
            <a:r>
              <a:rPr lang="es-ES_tradnl" sz="1600" i="1" u="sng" dirty="0">
                <a:solidFill>
                  <a:schemeClr val="accent2">
                    <a:lumMod val="50000"/>
                  </a:schemeClr>
                </a:solidFill>
              </a:rPr>
              <a:t>se imparte entre los dos Campus de la Universidad de Málaga</a:t>
            </a:r>
            <a:r>
              <a:rPr lang="es-ES_tradnl" sz="1600" b="0" dirty="0">
                <a:solidFill>
                  <a:schemeClr val="accent2">
                    <a:lumMod val="50000"/>
                  </a:schemeClr>
                </a:solidFill>
              </a:rPr>
              <a:t>, de forma que para todos los primeros semestres la docencia tendrá lugar en la Facultad de Ciencias Económicas y Empresariales, en el Campus de El Ejido, y todos los segundos semestres serán impartidos en la Facultad de Derecho, situada en el Campus de Teatinos.</a:t>
            </a:r>
            <a:endParaRPr lang="es-ES" sz="1600" b="0" dirty="0">
              <a:solidFill>
                <a:schemeClr val="accent2">
                  <a:lumMod val="50000"/>
                </a:schemeClr>
              </a:solidFill>
            </a:endParaRPr>
          </a:p>
        </p:txBody>
      </p:sp>
      <p:sp>
        <p:nvSpPr>
          <p:cNvPr id="35845" name="Text Box 14"/>
          <p:cNvSpPr txBox="1">
            <a:spLocks noChangeArrowheads="1"/>
          </p:cNvSpPr>
          <p:nvPr/>
        </p:nvSpPr>
        <p:spPr bwMode="auto">
          <a:xfrm>
            <a:off x="642938" y="1143000"/>
            <a:ext cx="5357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2800">
                <a:solidFill>
                  <a:srgbClr val="000099"/>
                </a:solidFill>
              </a:rPr>
              <a:t>Doble Título :  ADE + Derecho</a:t>
            </a:r>
          </a:p>
        </p:txBody>
      </p:sp>
      <p:pic>
        <p:nvPicPr>
          <p:cNvPr id="35846"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076700"/>
            <a:ext cx="2276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14313" y="2420938"/>
          <a:ext cx="4433887" cy="2959098"/>
        </p:xfrm>
        <a:graphic>
          <a:graphicData uri="http://schemas.openxmlformats.org/drawingml/2006/table">
            <a:tbl>
              <a:tblPr firstRow="1" bandRow="1">
                <a:tableStyleId>{5C22544A-7EE6-4342-B048-85BDC9FD1C3A}</a:tableStyleId>
              </a:tblPr>
              <a:tblGrid>
                <a:gridCol w="4433887">
                  <a:extLst>
                    <a:ext uri="{9D8B030D-6E8A-4147-A177-3AD203B41FA5}">
                      <a16:colId xmlns:a16="http://schemas.microsoft.com/office/drawing/2014/main" val="20000"/>
                    </a:ext>
                  </a:extLst>
                </a:gridCol>
              </a:tblGrid>
              <a:tr h="567876">
                <a:tc>
                  <a:txBody>
                    <a:bodyPr/>
                    <a:lstStyle/>
                    <a:p>
                      <a:pPr algn="ctr"/>
                      <a:r>
                        <a:rPr lang="es-ES" sz="2400" b="1" dirty="0" smtClean="0">
                          <a:solidFill>
                            <a:srgbClr val="FF0000"/>
                          </a:solidFill>
                        </a:rPr>
                        <a:t>1</a:t>
                      </a:r>
                      <a:r>
                        <a:rPr lang="es-ES" sz="2400" b="1" baseline="30000" dirty="0" smtClean="0">
                          <a:solidFill>
                            <a:srgbClr val="FF0000"/>
                          </a:solidFill>
                        </a:rPr>
                        <a:t>er</a:t>
                      </a:r>
                      <a:r>
                        <a:rPr lang="es-ES" sz="2400" b="1" baseline="0" dirty="0" smtClean="0">
                          <a:solidFill>
                            <a:srgbClr val="FF0000"/>
                          </a:solidFill>
                        </a:rPr>
                        <a:t> semestre (ADE)</a:t>
                      </a:r>
                      <a:endParaRPr lang="es-ES" sz="2400" b="1" dirty="0">
                        <a:solidFill>
                          <a:srgbClr val="FF0000"/>
                        </a:solidFill>
                      </a:endParaRPr>
                    </a:p>
                  </a:txBody>
                  <a:tcPr marL="91439" marR="91439" marT="45731" marB="45731"/>
                </a:tc>
                <a:extLst>
                  <a:ext uri="{0D108BD9-81ED-4DB2-BD59-A6C34878D82A}">
                    <a16:rowId xmlns:a16="http://schemas.microsoft.com/office/drawing/2014/main" val="10000"/>
                  </a:ext>
                </a:extLst>
              </a:tr>
              <a:tr h="460611">
                <a:tc>
                  <a:txBody>
                    <a:bodyPr/>
                    <a:lstStyle/>
                    <a:p>
                      <a:pPr marL="17780">
                        <a:spcAft>
                          <a:spcPts val="0"/>
                        </a:spcAft>
                      </a:pPr>
                      <a:r>
                        <a:rPr lang="es-ES_tradnl" sz="1800" dirty="0">
                          <a:latin typeface="Tahoma"/>
                          <a:ea typeface="Times New Roman"/>
                          <a:cs typeface="Times New Roman"/>
                        </a:rPr>
                        <a:t>Introducción a </a:t>
                      </a:r>
                      <a:r>
                        <a:rPr lang="es-ES_tradnl" sz="1800" dirty="0" smtClean="0">
                          <a:latin typeface="Tahoma"/>
                          <a:ea typeface="Times New Roman"/>
                          <a:cs typeface="Times New Roman"/>
                        </a:rPr>
                        <a:t>la Economía </a:t>
                      </a:r>
                      <a:endParaRPr lang="es-ES" sz="1800" dirty="0">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1"/>
                  </a:ext>
                </a:extLst>
              </a:tr>
              <a:tr h="460611">
                <a:tc>
                  <a:txBody>
                    <a:bodyPr/>
                    <a:lstStyle/>
                    <a:p>
                      <a:pPr marL="17780">
                        <a:spcAft>
                          <a:spcPts val="0"/>
                        </a:spcAft>
                      </a:pPr>
                      <a:r>
                        <a:rPr lang="es-ES_tradnl" sz="1800" dirty="0">
                          <a:latin typeface="Tahoma"/>
                          <a:ea typeface="Times New Roman"/>
                          <a:cs typeface="Times New Roman"/>
                        </a:rPr>
                        <a:t>Contabilidad I </a:t>
                      </a:r>
                      <a:endParaRPr lang="es-ES" sz="1800" dirty="0">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2"/>
                  </a:ext>
                </a:extLst>
              </a:tr>
              <a:tr h="548778">
                <a:tc>
                  <a:txBody>
                    <a:bodyPr/>
                    <a:lstStyle/>
                    <a:p>
                      <a:pPr marL="17780">
                        <a:spcAft>
                          <a:spcPts val="0"/>
                        </a:spcAft>
                      </a:pPr>
                      <a:r>
                        <a:rPr lang="es-ES_tradnl" sz="1800" dirty="0" smtClean="0">
                          <a:latin typeface="Tahoma"/>
                          <a:ea typeface="Times New Roman"/>
                          <a:cs typeface="Times New Roman"/>
                        </a:rPr>
                        <a:t>Matemáticas </a:t>
                      </a:r>
                      <a:r>
                        <a:rPr lang="es-ES_tradnl" sz="1800" dirty="0">
                          <a:latin typeface="Tahoma"/>
                          <a:ea typeface="Times New Roman"/>
                          <a:cs typeface="Times New Roman"/>
                        </a:rPr>
                        <a:t>para </a:t>
                      </a:r>
                      <a:r>
                        <a:rPr lang="es-ES_tradnl" sz="1800" dirty="0" smtClean="0">
                          <a:latin typeface="Tahoma"/>
                          <a:ea typeface="Times New Roman"/>
                          <a:cs typeface="Times New Roman"/>
                        </a:rPr>
                        <a:t>la Economía y la Empresa </a:t>
                      </a:r>
                      <a:endParaRPr lang="es-ES" sz="1800" dirty="0">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3"/>
                  </a:ext>
                </a:extLst>
              </a:tr>
              <a:tr h="460611">
                <a:tc>
                  <a:txBody>
                    <a:bodyPr/>
                    <a:lstStyle/>
                    <a:p>
                      <a:pPr marL="17780">
                        <a:spcAft>
                          <a:spcPts val="0"/>
                        </a:spcAft>
                      </a:pPr>
                      <a:r>
                        <a:rPr lang="es-ES_tradnl" sz="1800" dirty="0">
                          <a:latin typeface="Tahoma"/>
                          <a:ea typeface="Times New Roman"/>
                          <a:cs typeface="Times New Roman"/>
                        </a:rPr>
                        <a:t>Fundamentos de </a:t>
                      </a:r>
                      <a:r>
                        <a:rPr lang="es-ES_tradnl" sz="1800" dirty="0" err="1">
                          <a:latin typeface="Tahoma"/>
                          <a:ea typeface="Times New Roman"/>
                          <a:cs typeface="Times New Roman"/>
                        </a:rPr>
                        <a:t>Admin</a:t>
                      </a:r>
                      <a:r>
                        <a:rPr lang="es-ES_tradnl" sz="1800" dirty="0">
                          <a:latin typeface="Tahoma"/>
                          <a:ea typeface="Times New Roman"/>
                          <a:cs typeface="Times New Roman"/>
                        </a:rPr>
                        <a:t>. de Empresas </a:t>
                      </a:r>
                      <a:endParaRPr lang="es-ES" sz="1800" dirty="0">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4"/>
                  </a:ext>
                </a:extLst>
              </a:tr>
              <a:tr h="460611">
                <a:tc>
                  <a:txBody>
                    <a:bodyPr/>
                    <a:lstStyle/>
                    <a:p>
                      <a:pPr marL="17780">
                        <a:spcAft>
                          <a:spcPts val="0"/>
                        </a:spcAft>
                      </a:pPr>
                      <a:r>
                        <a:rPr lang="es-ES_tradnl" sz="1800" dirty="0">
                          <a:latin typeface="Tahoma"/>
                          <a:ea typeface="Times New Roman"/>
                          <a:cs typeface="Times New Roman"/>
                        </a:rPr>
                        <a:t>Estadística I </a:t>
                      </a:r>
                      <a:endParaRPr lang="es-ES" sz="1800" dirty="0">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graphicFrame>
        <p:nvGraphicFramePr>
          <p:cNvPr id="14" name="3 Marcador de contenido"/>
          <p:cNvGraphicFramePr>
            <a:graphicFrameLocks/>
          </p:cNvGraphicFramePr>
          <p:nvPr/>
        </p:nvGraphicFramePr>
        <p:xfrm>
          <a:off x="4692650" y="2420938"/>
          <a:ext cx="4343400" cy="3013076"/>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tblGrid>
              <a:tr h="533813">
                <a:tc>
                  <a:txBody>
                    <a:bodyPr/>
                    <a:lstStyle/>
                    <a:p>
                      <a:pPr algn="ctr"/>
                      <a:r>
                        <a:rPr lang="es-ES" sz="2400" b="1" dirty="0" smtClean="0">
                          <a:solidFill>
                            <a:srgbClr val="FF0000"/>
                          </a:solidFill>
                        </a:rPr>
                        <a:t>2º semestre (Derecho)</a:t>
                      </a:r>
                      <a:endParaRPr lang="es-ES" sz="2400" b="1" dirty="0">
                        <a:solidFill>
                          <a:srgbClr val="FF0000"/>
                        </a:solidFill>
                      </a:endParaRPr>
                    </a:p>
                  </a:txBody>
                  <a:tcPr/>
                </a:tc>
                <a:extLst>
                  <a:ext uri="{0D108BD9-81ED-4DB2-BD59-A6C34878D82A}">
                    <a16:rowId xmlns:a16="http://schemas.microsoft.com/office/drawing/2014/main" val="10000"/>
                  </a:ext>
                </a:extLst>
              </a:tr>
              <a:tr h="747339">
                <a:tc>
                  <a:txBody>
                    <a:bodyPr/>
                    <a:lstStyle/>
                    <a:p>
                      <a:pPr>
                        <a:spcAft>
                          <a:spcPts val="0"/>
                        </a:spcAft>
                      </a:pPr>
                      <a:r>
                        <a:rPr lang="es-ES_tradnl" sz="1800">
                          <a:latin typeface="Tahoma"/>
                          <a:ea typeface="Times New Roman"/>
                          <a:cs typeface="Times New Roman"/>
                        </a:rPr>
                        <a:t>Derecho Constitucional I (8 ECTS)</a:t>
                      </a:r>
                      <a:endParaRPr lang="es-ES" sz="1800">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1"/>
                  </a:ext>
                </a:extLst>
              </a:tr>
              <a:tr h="432981">
                <a:tc>
                  <a:txBody>
                    <a:bodyPr/>
                    <a:lstStyle/>
                    <a:p>
                      <a:pPr>
                        <a:spcAft>
                          <a:spcPts val="0"/>
                        </a:spcAft>
                      </a:pPr>
                      <a:r>
                        <a:rPr lang="pt-PT" sz="1800" dirty="0">
                          <a:latin typeface="Tahoma"/>
                          <a:ea typeface="Times New Roman"/>
                          <a:cs typeface="Times New Roman"/>
                        </a:rPr>
                        <a:t>Derecho Civil I </a:t>
                      </a:r>
                      <a:endParaRPr lang="es-ES" sz="1800" dirty="0">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2"/>
                  </a:ext>
                </a:extLst>
              </a:tr>
              <a:tr h="432981">
                <a:tc>
                  <a:txBody>
                    <a:bodyPr/>
                    <a:lstStyle/>
                    <a:p>
                      <a:pPr>
                        <a:spcAft>
                          <a:spcPts val="0"/>
                        </a:spcAft>
                      </a:pPr>
                      <a:r>
                        <a:rPr lang="es-ES_tradnl" sz="1800" dirty="0">
                          <a:latin typeface="Tahoma"/>
                          <a:ea typeface="Times New Roman"/>
                          <a:cs typeface="Times New Roman"/>
                        </a:rPr>
                        <a:t>Derecho Romano </a:t>
                      </a:r>
                      <a:endParaRPr lang="es-ES" sz="1800" dirty="0">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3"/>
                  </a:ext>
                </a:extLst>
              </a:tr>
              <a:tr h="432981">
                <a:tc>
                  <a:txBody>
                    <a:bodyPr/>
                    <a:lstStyle/>
                    <a:p>
                      <a:pPr>
                        <a:spcAft>
                          <a:spcPts val="0"/>
                        </a:spcAft>
                      </a:pPr>
                      <a:r>
                        <a:rPr lang="es-ES_tradnl" sz="1800" dirty="0">
                          <a:latin typeface="Tahoma"/>
                          <a:ea typeface="Times New Roman"/>
                          <a:cs typeface="Times New Roman"/>
                        </a:rPr>
                        <a:t>Derecho y Factor Religioso (4 ECTS)</a:t>
                      </a:r>
                      <a:endParaRPr lang="es-ES" sz="1800" dirty="0">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4"/>
                  </a:ext>
                </a:extLst>
              </a:tr>
              <a:tr h="432981">
                <a:tc>
                  <a:txBody>
                    <a:bodyPr/>
                    <a:lstStyle/>
                    <a:p>
                      <a:pPr>
                        <a:spcAft>
                          <a:spcPts val="0"/>
                        </a:spcAft>
                      </a:pPr>
                      <a:r>
                        <a:rPr lang="es-ES_tradnl" sz="1800" dirty="0">
                          <a:latin typeface="Tahoma"/>
                          <a:ea typeface="Times New Roman"/>
                          <a:cs typeface="Times New Roman"/>
                        </a:rPr>
                        <a:t>Historia del Derecho </a:t>
                      </a:r>
                      <a:endParaRPr lang="es-ES" sz="1800" dirty="0">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37922" name="2 Marcador de contenido"/>
          <p:cNvSpPr txBox="1">
            <a:spLocks noChangeAspect="1"/>
          </p:cNvSpPr>
          <p:nvPr/>
        </p:nvSpPr>
        <p:spPr bwMode="auto">
          <a:xfrm>
            <a:off x="3094038" y="1589088"/>
            <a:ext cx="2557462"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Clr>
                <a:schemeClr val="accent1"/>
              </a:buClr>
              <a:buSzPct val="70000"/>
              <a:buFontTx/>
              <a:buNone/>
            </a:pPr>
            <a:r>
              <a:rPr lang="es-ES_tradnl" altLang="es-ES">
                <a:solidFill>
                  <a:srgbClr val="FF0000"/>
                </a:solidFill>
              </a:rPr>
              <a:t>1</a:t>
            </a:r>
            <a:r>
              <a:rPr lang="es-ES_tradnl" altLang="es-ES" baseline="30000">
                <a:solidFill>
                  <a:srgbClr val="FF0000"/>
                </a:solidFill>
              </a:rPr>
              <a:t>er</a:t>
            </a:r>
            <a:r>
              <a:rPr lang="es-ES_tradnl" altLang="es-ES">
                <a:solidFill>
                  <a:srgbClr val="FF0000"/>
                </a:solidFill>
              </a:rPr>
              <a:t> Curso</a:t>
            </a:r>
            <a:endParaRPr lang="es-ES" altLang="es-ES" sz="2400" b="0">
              <a:solidFill>
                <a:srgbClr val="FF0000"/>
              </a:solidFill>
            </a:endParaRPr>
          </a:p>
        </p:txBody>
      </p:sp>
      <p:sp>
        <p:nvSpPr>
          <p:cNvPr id="37923"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37924" name="Text Box 14"/>
          <p:cNvSpPr txBox="1">
            <a:spLocks noChangeArrowheads="1"/>
          </p:cNvSpPr>
          <p:nvPr/>
        </p:nvSpPr>
        <p:spPr bwMode="auto">
          <a:xfrm>
            <a:off x="928688" y="682625"/>
            <a:ext cx="5000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a:solidFill>
                  <a:srgbClr val="003366"/>
                </a:solidFill>
              </a:rPr>
              <a:t>Grado en Administración y Dirección de Empresas + Grado en Derecho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2"/>
          <p:cNvSpPr txBox="1">
            <a:spLocks noChangeArrowheads="1"/>
          </p:cNvSpPr>
          <p:nvPr/>
        </p:nvSpPr>
        <p:spPr bwMode="auto">
          <a:xfrm>
            <a:off x="1042988" y="1428750"/>
            <a:ext cx="6913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s-ES_tradnl" altLang="es-ES" sz="1600">
              <a:solidFill>
                <a:srgbClr val="2B3095"/>
              </a:solidFill>
            </a:endParaRPr>
          </a:p>
        </p:txBody>
      </p:sp>
      <p:sp>
        <p:nvSpPr>
          <p:cNvPr id="39939"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18436" name="Text Box 12"/>
          <p:cNvSpPr txBox="1">
            <a:spLocks noChangeArrowheads="1"/>
          </p:cNvSpPr>
          <p:nvPr/>
        </p:nvSpPr>
        <p:spPr bwMode="auto">
          <a:xfrm>
            <a:off x="428625" y="1717675"/>
            <a:ext cx="8286750" cy="4333875"/>
          </a:xfrm>
          <a:prstGeom prst="rect">
            <a:avLst/>
          </a:prstGeom>
          <a:noFill/>
          <a:ln w="9525">
            <a:noFill/>
            <a:miter lim="800000"/>
            <a:headEnd/>
            <a:tailEnd/>
          </a:ln>
        </p:spPr>
        <p:txBody>
          <a:bodyPr>
            <a:spAutoFit/>
          </a:bodyPr>
          <a:lstStyle/>
          <a:p>
            <a:pPr algn="just" eaLnBrk="1" hangingPunct="1">
              <a:spcBef>
                <a:spcPct val="50000"/>
              </a:spcBef>
              <a:defRPr/>
            </a:pPr>
            <a:r>
              <a:rPr lang="es-ES_tradnl" sz="1800" b="0" dirty="0">
                <a:solidFill>
                  <a:schemeClr val="accent2">
                    <a:lumMod val="50000"/>
                  </a:schemeClr>
                </a:solidFill>
              </a:rPr>
              <a:t>Los estudios en Derecho y en ADE capacitan para desempeñar una amplia variedad de funciones de gestión, asesoramiento jurídico de empresas y evaluación de esas y de otras organizaciones. Por tanto, cualquier organización es una potencial demandante de estos titulados. Las más exigentes ya lo hacen.</a:t>
            </a:r>
            <a:endParaRPr lang="es-ES" sz="1800" b="0" dirty="0">
              <a:solidFill>
                <a:schemeClr val="accent2">
                  <a:lumMod val="50000"/>
                </a:schemeClr>
              </a:solidFill>
            </a:endParaRPr>
          </a:p>
          <a:p>
            <a:pPr algn="just" eaLnBrk="1" hangingPunct="1">
              <a:spcBef>
                <a:spcPct val="50000"/>
              </a:spcBef>
              <a:defRPr/>
            </a:pPr>
            <a:r>
              <a:rPr lang="es-ES_tradnl" sz="1800" b="0" dirty="0">
                <a:solidFill>
                  <a:schemeClr val="accent2">
                    <a:lumMod val="50000"/>
                  </a:schemeClr>
                </a:solidFill>
              </a:rPr>
              <a:t>Esta formación permite asumir  además responsabilidades tanto en el ámbito global de la gestión de las organizaciones como en ámbitos más específicos.</a:t>
            </a:r>
          </a:p>
          <a:p>
            <a:pPr algn="just" eaLnBrk="1" hangingPunct="1">
              <a:spcBef>
                <a:spcPct val="50000"/>
              </a:spcBef>
              <a:defRPr/>
            </a:pPr>
            <a:r>
              <a:rPr lang="es-ES_tradnl" sz="1800" b="0" dirty="0">
                <a:solidFill>
                  <a:schemeClr val="accent2">
                    <a:lumMod val="50000"/>
                  </a:schemeClr>
                </a:solidFill>
              </a:rPr>
              <a:t>Los Graduados en Derecho-ADE pueden dedicarse también al ejercicio libre de la profesión, bien integrándose en un despacho con varios profesionales y desarrollando su actividad en los departamentos de asesoría jurídica, recursos humanos o prevención de riesgos laborales, bien creando uno propio como asesor y consultor de empresas. Asimismo, pueden acceder a la función pública a través de las oposiciones.</a:t>
            </a:r>
            <a:endParaRPr lang="es-ES" sz="1800" b="0" dirty="0">
              <a:solidFill>
                <a:schemeClr val="accent2">
                  <a:lumMod val="50000"/>
                </a:schemeClr>
              </a:solidFill>
            </a:endParaRPr>
          </a:p>
          <a:p>
            <a:pPr algn="just" eaLnBrk="1" hangingPunct="1">
              <a:lnSpc>
                <a:spcPct val="150000"/>
              </a:lnSpc>
              <a:defRPr/>
            </a:pPr>
            <a:endParaRPr lang="es-ES" sz="1800" b="0" dirty="0">
              <a:solidFill>
                <a:schemeClr val="accent2">
                  <a:lumMod val="50000"/>
                </a:schemeClr>
              </a:solidFill>
            </a:endParaRPr>
          </a:p>
        </p:txBody>
      </p:sp>
      <p:sp>
        <p:nvSpPr>
          <p:cNvPr id="39941" name="Text Box 14"/>
          <p:cNvSpPr txBox="1">
            <a:spLocks noChangeArrowheads="1"/>
          </p:cNvSpPr>
          <p:nvPr/>
        </p:nvSpPr>
        <p:spPr bwMode="auto">
          <a:xfrm>
            <a:off x="857250" y="1181100"/>
            <a:ext cx="4429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2400">
                <a:solidFill>
                  <a:srgbClr val="FF0000"/>
                </a:solidFill>
              </a:rPr>
              <a:t>Salidas profesionales</a:t>
            </a:r>
          </a:p>
        </p:txBody>
      </p:sp>
      <p:sp>
        <p:nvSpPr>
          <p:cNvPr id="39942" name="Text Box 14"/>
          <p:cNvSpPr txBox="1">
            <a:spLocks noChangeArrowheads="1"/>
          </p:cNvSpPr>
          <p:nvPr/>
        </p:nvSpPr>
        <p:spPr bwMode="auto">
          <a:xfrm>
            <a:off x="928688" y="635000"/>
            <a:ext cx="5000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a:solidFill>
                  <a:srgbClr val="003366"/>
                </a:solidFill>
              </a:rPr>
              <a:t>Grado en Administración y Dirección de Empresas + Grado en Derecho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uario\Desktop\Fotos Facultad 1\FOTO JARD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41987" name="Text Box 14"/>
          <p:cNvSpPr txBox="1">
            <a:spLocks noChangeArrowheads="1"/>
          </p:cNvSpPr>
          <p:nvPr/>
        </p:nvSpPr>
        <p:spPr bwMode="auto">
          <a:xfrm>
            <a:off x="928688" y="635000"/>
            <a:ext cx="5000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dirty="0">
                <a:solidFill>
                  <a:srgbClr val="003366"/>
                </a:solidFill>
              </a:rPr>
              <a:t>Grado en </a:t>
            </a:r>
            <a:r>
              <a:rPr lang="es-ES" altLang="es-ES" sz="1000" dirty="0" smtClean="0">
                <a:solidFill>
                  <a:srgbClr val="003366"/>
                </a:solidFill>
              </a:rPr>
              <a:t>Economía + Grado en Administración </a:t>
            </a:r>
            <a:r>
              <a:rPr lang="es-ES" altLang="es-ES" sz="1000" dirty="0">
                <a:solidFill>
                  <a:srgbClr val="003366"/>
                </a:solidFill>
              </a:rPr>
              <a:t>y Dirección de Empresas </a:t>
            </a:r>
          </a:p>
        </p:txBody>
      </p:sp>
      <p:sp>
        <p:nvSpPr>
          <p:cNvPr id="4101" name="Text Box 12"/>
          <p:cNvSpPr txBox="1">
            <a:spLocks noChangeArrowheads="1"/>
          </p:cNvSpPr>
          <p:nvPr/>
        </p:nvSpPr>
        <p:spPr bwMode="auto">
          <a:xfrm>
            <a:off x="428625" y="1643063"/>
            <a:ext cx="6072188" cy="1938337"/>
          </a:xfrm>
          <a:prstGeom prst="rect">
            <a:avLst/>
          </a:prstGeom>
          <a:noFill/>
          <a:ln w="9525">
            <a:noFill/>
            <a:miter lim="800000"/>
            <a:headEnd/>
            <a:tailEnd/>
          </a:ln>
        </p:spPr>
        <p:txBody>
          <a:bodyPr>
            <a:spAutoFit/>
          </a:bodyPr>
          <a:lstStyle/>
          <a:p>
            <a:pPr algn="just" eaLnBrk="1" hangingPunct="1">
              <a:lnSpc>
                <a:spcPct val="150000"/>
              </a:lnSpc>
              <a:spcBef>
                <a:spcPct val="50000"/>
              </a:spcBef>
              <a:defRPr/>
            </a:pPr>
            <a:r>
              <a:rPr lang="es-ES_tradnl" sz="1600" b="0" dirty="0">
                <a:solidFill>
                  <a:schemeClr val="tx1"/>
                </a:solidFill>
                <a:latin typeface="+mj-lt"/>
              </a:rPr>
              <a:t>El sector de la empresa y la economía son inseparables; se necesitan y se complementan mutuamente. De ahí el éxito del Doble Grado en Economía-Administración y Dirección de Empresas (título doble que se lleva impartiendo muchos años en Málaga). </a:t>
            </a:r>
            <a:endParaRPr lang="es-ES" sz="1600" b="0" dirty="0">
              <a:solidFill>
                <a:schemeClr val="tx1"/>
              </a:solidFill>
              <a:latin typeface="+mj-lt"/>
            </a:endParaRPr>
          </a:p>
        </p:txBody>
      </p:sp>
      <p:sp>
        <p:nvSpPr>
          <p:cNvPr id="41989" name="Text Box 14"/>
          <p:cNvSpPr txBox="1">
            <a:spLocks noChangeArrowheads="1"/>
          </p:cNvSpPr>
          <p:nvPr/>
        </p:nvSpPr>
        <p:spPr bwMode="auto">
          <a:xfrm>
            <a:off x="642938" y="1143000"/>
            <a:ext cx="824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2800">
                <a:solidFill>
                  <a:srgbClr val="000099"/>
                </a:solidFill>
              </a:rPr>
              <a:t>Doble Título :  ADE + Economía </a:t>
            </a:r>
            <a:r>
              <a:rPr lang="es-ES" altLang="es-ES" sz="1800">
                <a:solidFill>
                  <a:srgbClr val="FF0000"/>
                </a:solidFill>
              </a:rPr>
              <a:t>(español+ingles)</a:t>
            </a:r>
          </a:p>
        </p:txBody>
      </p:sp>
      <p:pic>
        <p:nvPicPr>
          <p:cNvPr id="41990" name="Picture 8" descr="https://encrypted-tbn0.gstatic.com/images?q=tbn:ANd9GcTqxoFb104HJkcOIkHuOZZV-65aEjYA12p7ltfLZfMgQUU8FTGy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84538"/>
            <a:ext cx="4148138"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14313" y="2701925"/>
          <a:ext cx="4433887" cy="2959098"/>
        </p:xfrm>
        <a:graphic>
          <a:graphicData uri="http://schemas.openxmlformats.org/drawingml/2006/table">
            <a:tbl>
              <a:tblPr firstRow="1" bandRow="1">
                <a:tableStyleId>{5C22544A-7EE6-4342-B048-85BDC9FD1C3A}</a:tableStyleId>
              </a:tblPr>
              <a:tblGrid>
                <a:gridCol w="4433887">
                  <a:extLst>
                    <a:ext uri="{9D8B030D-6E8A-4147-A177-3AD203B41FA5}">
                      <a16:colId xmlns:a16="http://schemas.microsoft.com/office/drawing/2014/main" val="20000"/>
                    </a:ext>
                  </a:extLst>
                </a:gridCol>
              </a:tblGrid>
              <a:tr h="567876">
                <a:tc>
                  <a:txBody>
                    <a:bodyPr/>
                    <a:lstStyle/>
                    <a:p>
                      <a:pPr algn="ctr"/>
                      <a:r>
                        <a:rPr lang="es-ES" sz="2400" b="1" dirty="0" smtClean="0">
                          <a:solidFill>
                            <a:srgbClr val="FF0000"/>
                          </a:solidFill>
                        </a:rPr>
                        <a:t>1</a:t>
                      </a:r>
                      <a:r>
                        <a:rPr lang="es-ES" sz="2400" b="1" baseline="30000" dirty="0" smtClean="0">
                          <a:solidFill>
                            <a:srgbClr val="FF0000"/>
                          </a:solidFill>
                        </a:rPr>
                        <a:t>er</a:t>
                      </a:r>
                      <a:r>
                        <a:rPr lang="es-ES" sz="2400" b="1" baseline="0" dirty="0" smtClean="0">
                          <a:solidFill>
                            <a:srgbClr val="FF0000"/>
                          </a:solidFill>
                        </a:rPr>
                        <a:t> semestre</a:t>
                      </a:r>
                      <a:endParaRPr lang="es-ES" sz="2400" b="1" dirty="0">
                        <a:solidFill>
                          <a:srgbClr val="FF0000"/>
                        </a:solidFill>
                      </a:endParaRPr>
                    </a:p>
                  </a:txBody>
                  <a:tcPr marL="91439" marR="91439" marT="45731" marB="45731"/>
                </a:tc>
                <a:extLst>
                  <a:ext uri="{0D108BD9-81ED-4DB2-BD59-A6C34878D82A}">
                    <a16:rowId xmlns:a16="http://schemas.microsoft.com/office/drawing/2014/main" val="10000"/>
                  </a:ext>
                </a:extLst>
              </a:tr>
              <a:tr h="460611">
                <a:tc>
                  <a:txBody>
                    <a:bodyPr/>
                    <a:lstStyle/>
                    <a:p>
                      <a:pPr algn="just">
                        <a:spcAft>
                          <a:spcPts val="0"/>
                        </a:spcAft>
                      </a:pPr>
                      <a:r>
                        <a:rPr lang="es-ES_tradnl" sz="1400" dirty="0">
                          <a:effectLst/>
                          <a:latin typeface="+mj-lt"/>
                          <a:ea typeface="Times New Roman" panose="02020603050405020304" pitchFamily="18" charset="0"/>
                        </a:rPr>
                        <a:t>Introducción a la Economía (FB) (6 ECTS)</a:t>
                      </a:r>
                      <a:endParaRPr lang="es-ES" sz="14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60611">
                <a:tc>
                  <a:txBody>
                    <a:bodyPr/>
                    <a:lstStyle/>
                    <a:p>
                      <a:pPr algn="just">
                        <a:spcAft>
                          <a:spcPts val="0"/>
                        </a:spcAft>
                      </a:pPr>
                      <a:r>
                        <a:rPr lang="es-ES_tradnl" sz="1400" dirty="0" err="1">
                          <a:effectLst/>
                          <a:latin typeface="+mj-lt"/>
                          <a:ea typeface="Times New Roman" panose="02020603050405020304" pitchFamily="18" charset="0"/>
                        </a:rPr>
                        <a:t>Fundam</a:t>
                      </a:r>
                      <a:r>
                        <a:rPr lang="es-ES_tradnl" sz="1400" dirty="0">
                          <a:effectLst/>
                          <a:latin typeface="+mj-lt"/>
                          <a:ea typeface="Times New Roman" panose="02020603050405020304" pitchFamily="18" charset="0"/>
                        </a:rPr>
                        <a:t>. de Admón. de Empresas(FB) (6 ECTS)</a:t>
                      </a:r>
                      <a:endParaRPr lang="es-ES" sz="14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48778">
                <a:tc>
                  <a:txBody>
                    <a:bodyPr/>
                    <a:lstStyle/>
                    <a:p>
                      <a:pPr algn="just">
                        <a:spcAft>
                          <a:spcPts val="0"/>
                        </a:spcAft>
                      </a:pPr>
                      <a:r>
                        <a:rPr lang="es-ES_tradnl" sz="1400" dirty="0">
                          <a:effectLst/>
                          <a:latin typeface="+mj-lt"/>
                          <a:ea typeface="Times New Roman" panose="02020603050405020304" pitchFamily="18" charset="0"/>
                        </a:rPr>
                        <a:t>Mat. para la </a:t>
                      </a:r>
                      <a:r>
                        <a:rPr lang="es-ES_tradnl" sz="1400" dirty="0" err="1">
                          <a:effectLst/>
                          <a:latin typeface="+mj-lt"/>
                          <a:ea typeface="Times New Roman" panose="02020603050405020304" pitchFamily="18" charset="0"/>
                        </a:rPr>
                        <a:t>Econom</a:t>
                      </a:r>
                      <a:r>
                        <a:rPr lang="es-ES_tradnl" sz="1400" dirty="0">
                          <a:effectLst/>
                          <a:latin typeface="+mj-lt"/>
                          <a:ea typeface="Times New Roman" panose="02020603050405020304" pitchFamily="18" charset="0"/>
                        </a:rPr>
                        <a:t>. y la Empresa (FB) (6 ECTS)</a:t>
                      </a:r>
                      <a:endParaRPr lang="es-ES" sz="14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60611">
                <a:tc>
                  <a:txBody>
                    <a:bodyPr/>
                    <a:lstStyle/>
                    <a:p>
                      <a:pPr algn="just">
                        <a:spcAft>
                          <a:spcPts val="0"/>
                        </a:spcAft>
                      </a:pPr>
                      <a:r>
                        <a:rPr lang="es-ES_tradnl" sz="1400" dirty="0">
                          <a:effectLst/>
                          <a:latin typeface="+mj-lt"/>
                          <a:ea typeface="Times New Roman" panose="02020603050405020304" pitchFamily="18" charset="0"/>
                        </a:rPr>
                        <a:t>Historia Económica (FB) (6 ECTS)</a:t>
                      </a:r>
                      <a:endParaRPr lang="es-ES" sz="14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60611">
                <a:tc>
                  <a:txBody>
                    <a:bodyPr/>
                    <a:lstStyle/>
                    <a:p>
                      <a:pPr algn="just">
                        <a:spcAft>
                          <a:spcPts val="0"/>
                        </a:spcAft>
                      </a:pPr>
                      <a:r>
                        <a:rPr lang="es-ES_tradnl" sz="1400" dirty="0">
                          <a:effectLst/>
                          <a:latin typeface="+mj-lt"/>
                          <a:ea typeface="Times New Roman" panose="02020603050405020304" pitchFamily="18" charset="0"/>
                        </a:rPr>
                        <a:t>Fundamentos de Marketing (FB) (6 ECTS)</a:t>
                      </a:r>
                      <a:endParaRPr lang="es-ES" sz="14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graphicFrame>
        <p:nvGraphicFramePr>
          <p:cNvPr id="14" name="3 Marcador de contenido"/>
          <p:cNvGraphicFramePr>
            <a:graphicFrameLocks/>
          </p:cNvGraphicFramePr>
          <p:nvPr/>
        </p:nvGraphicFramePr>
        <p:xfrm>
          <a:off x="4692650" y="2701925"/>
          <a:ext cx="4343400" cy="3013076"/>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tblGrid>
              <a:tr h="533813">
                <a:tc>
                  <a:txBody>
                    <a:bodyPr/>
                    <a:lstStyle/>
                    <a:p>
                      <a:pPr algn="ctr"/>
                      <a:r>
                        <a:rPr lang="es-ES" sz="2400" b="1" dirty="0" smtClean="0">
                          <a:solidFill>
                            <a:srgbClr val="FF0000"/>
                          </a:solidFill>
                        </a:rPr>
                        <a:t>2º semestre</a:t>
                      </a:r>
                      <a:endParaRPr lang="es-ES" sz="2400" b="1" dirty="0">
                        <a:solidFill>
                          <a:srgbClr val="FF0000"/>
                        </a:solidFill>
                      </a:endParaRPr>
                    </a:p>
                  </a:txBody>
                  <a:tcPr/>
                </a:tc>
                <a:extLst>
                  <a:ext uri="{0D108BD9-81ED-4DB2-BD59-A6C34878D82A}">
                    <a16:rowId xmlns:a16="http://schemas.microsoft.com/office/drawing/2014/main" val="10000"/>
                  </a:ext>
                </a:extLst>
              </a:tr>
              <a:tr h="747339">
                <a:tc>
                  <a:txBody>
                    <a:bodyPr/>
                    <a:lstStyle/>
                    <a:p>
                      <a:pPr algn="just">
                        <a:spcAft>
                          <a:spcPts val="0"/>
                        </a:spcAft>
                      </a:pPr>
                      <a:r>
                        <a:rPr lang="es-ES_tradnl" sz="1400" dirty="0">
                          <a:effectLst/>
                          <a:latin typeface="Arial" panose="020B0604020202020204" pitchFamily="34" charset="0"/>
                          <a:ea typeface="Times New Roman" panose="02020603050405020304" pitchFamily="18" charset="0"/>
                        </a:rPr>
                        <a:t>Mat. de las </a:t>
                      </a:r>
                      <a:r>
                        <a:rPr lang="es-ES_tradnl" sz="1400" dirty="0" err="1">
                          <a:effectLst/>
                          <a:latin typeface="Arial" panose="020B0604020202020204" pitchFamily="34" charset="0"/>
                          <a:ea typeface="Times New Roman" panose="02020603050405020304" pitchFamily="18" charset="0"/>
                        </a:rPr>
                        <a:t>Operac</a:t>
                      </a:r>
                      <a:r>
                        <a:rPr lang="es-ES_tradnl" sz="1400" dirty="0">
                          <a:effectLst/>
                          <a:latin typeface="Arial" panose="020B0604020202020204" pitchFamily="34" charset="0"/>
                          <a:ea typeface="Times New Roman" panose="02020603050405020304" pitchFamily="18" charset="0"/>
                        </a:rPr>
                        <a:t>. </a:t>
                      </a:r>
                      <a:r>
                        <a:rPr lang="es-ES_tradnl" sz="1400" dirty="0" err="1">
                          <a:effectLst/>
                          <a:latin typeface="Arial" panose="020B0604020202020204" pitchFamily="34" charset="0"/>
                          <a:ea typeface="Times New Roman" panose="02020603050405020304" pitchFamily="18" charset="0"/>
                        </a:rPr>
                        <a:t>Financ</a:t>
                      </a:r>
                      <a:r>
                        <a:rPr lang="es-ES_tradnl" sz="1400" dirty="0">
                          <a:effectLst/>
                          <a:latin typeface="Arial" panose="020B0604020202020204" pitchFamily="34" charset="0"/>
                          <a:ea typeface="Times New Roman" panose="02020603050405020304" pitchFamily="18" charset="0"/>
                        </a:rPr>
                        <a:t>. (FB) (6 ECTS)</a:t>
                      </a:r>
                      <a:endParaRPr lang="es-E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32981">
                <a:tc>
                  <a:txBody>
                    <a:bodyPr/>
                    <a:lstStyle/>
                    <a:p>
                      <a:pPr algn="just">
                        <a:spcAft>
                          <a:spcPts val="0"/>
                        </a:spcAft>
                      </a:pPr>
                      <a:r>
                        <a:rPr lang="es-ES_tradnl" sz="1400">
                          <a:effectLst/>
                          <a:latin typeface="Arial" panose="020B0604020202020204" pitchFamily="34" charset="0"/>
                          <a:ea typeface="Times New Roman" panose="02020603050405020304" pitchFamily="18" charset="0"/>
                        </a:rPr>
                        <a:t>Estadística I (FB) (6 ECTS)</a:t>
                      </a:r>
                      <a:endParaRPr lang="es-E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32981">
                <a:tc>
                  <a:txBody>
                    <a:bodyPr/>
                    <a:lstStyle/>
                    <a:p>
                      <a:pPr algn="just">
                        <a:spcAft>
                          <a:spcPts val="0"/>
                        </a:spcAft>
                      </a:pPr>
                      <a:r>
                        <a:rPr lang="es-ES_tradnl" sz="1400">
                          <a:effectLst/>
                          <a:latin typeface="Arial" panose="020B0604020202020204" pitchFamily="34" charset="0"/>
                          <a:ea typeface="Times New Roman" panose="02020603050405020304" pitchFamily="18" charset="0"/>
                        </a:rPr>
                        <a:t>Microeconomía (FB) (6 ECTS)</a:t>
                      </a:r>
                      <a:endParaRPr lang="es-E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32981">
                <a:tc>
                  <a:txBody>
                    <a:bodyPr/>
                    <a:lstStyle/>
                    <a:p>
                      <a:pPr algn="just">
                        <a:spcAft>
                          <a:spcPts val="0"/>
                        </a:spcAft>
                      </a:pPr>
                      <a:r>
                        <a:rPr lang="es-ES_tradnl" sz="1400">
                          <a:effectLst/>
                          <a:latin typeface="Arial" panose="020B0604020202020204" pitchFamily="34" charset="0"/>
                          <a:ea typeface="Times New Roman" panose="02020603050405020304" pitchFamily="18" charset="0"/>
                        </a:rPr>
                        <a:t>Programación Matemática</a:t>
                      </a:r>
                      <a:endParaRPr lang="es-E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32981">
                <a:tc>
                  <a:txBody>
                    <a:bodyPr/>
                    <a:lstStyle/>
                    <a:p>
                      <a:pPr algn="just">
                        <a:spcAft>
                          <a:spcPts val="0"/>
                        </a:spcAft>
                      </a:pPr>
                      <a:r>
                        <a:rPr lang="es-ES_tradnl" sz="1400" dirty="0">
                          <a:effectLst/>
                          <a:latin typeface="Arial" panose="020B0604020202020204" pitchFamily="34" charset="0"/>
                          <a:ea typeface="Times New Roman" panose="02020603050405020304" pitchFamily="18" charset="0"/>
                        </a:rPr>
                        <a:t>Contabilidad I (FB) (6 ECTS)</a:t>
                      </a:r>
                      <a:endParaRPr lang="es-E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44066" name="2 Marcador de contenido"/>
          <p:cNvSpPr txBox="1">
            <a:spLocks noChangeAspect="1"/>
          </p:cNvSpPr>
          <p:nvPr/>
        </p:nvSpPr>
        <p:spPr bwMode="auto">
          <a:xfrm>
            <a:off x="3094038" y="1589088"/>
            <a:ext cx="2557462"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Clr>
                <a:schemeClr val="accent1"/>
              </a:buClr>
              <a:buSzPct val="70000"/>
              <a:buFontTx/>
              <a:buNone/>
            </a:pPr>
            <a:r>
              <a:rPr lang="es-ES_tradnl" altLang="es-ES">
                <a:solidFill>
                  <a:srgbClr val="FF0000"/>
                </a:solidFill>
              </a:rPr>
              <a:t>1</a:t>
            </a:r>
            <a:r>
              <a:rPr lang="es-ES_tradnl" altLang="es-ES" baseline="30000">
                <a:solidFill>
                  <a:srgbClr val="FF0000"/>
                </a:solidFill>
              </a:rPr>
              <a:t>er</a:t>
            </a:r>
            <a:r>
              <a:rPr lang="es-ES_tradnl" altLang="es-ES">
                <a:solidFill>
                  <a:srgbClr val="FF0000"/>
                </a:solidFill>
              </a:rPr>
              <a:t> Curso</a:t>
            </a:r>
            <a:endParaRPr lang="es-ES" altLang="es-ES" sz="2400" b="0">
              <a:solidFill>
                <a:srgbClr val="FF0000"/>
              </a:solidFill>
            </a:endParaRPr>
          </a:p>
        </p:txBody>
      </p:sp>
      <p:sp>
        <p:nvSpPr>
          <p:cNvPr id="44067"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44068" name="Text Box 14"/>
          <p:cNvSpPr txBox="1">
            <a:spLocks noChangeArrowheads="1"/>
          </p:cNvSpPr>
          <p:nvPr/>
        </p:nvSpPr>
        <p:spPr bwMode="auto">
          <a:xfrm>
            <a:off x="928688" y="682625"/>
            <a:ext cx="5000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dirty="0">
                <a:solidFill>
                  <a:srgbClr val="003366"/>
                </a:solidFill>
              </a:rPr>
              <a:t>Grado en </a:t>
            </a:r>
            <a:r>
              <a:rPr lang="es-ES" altLang="es-ES" sz="1000" dirty="0" smtClean="0">
                <a:solidFill>
                  <a:srgbClr val="003366"/>
                </a:solidFill>
              </a:rPr>
              <a:t>Economía + Grado en Administración </a:t>
            </a:r>
            <a:r>
              <a:rPr lang="es-ES" altLang="es-ES" sz="1000" dirty="0">
                <a:solidFill>
                  <a:srgbClr val="003366"/>
                </a:solidFill>
              </a:rPr>
              <a:t>y Dirección de Empresas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2"/>
          <p:cNvSpPr txBox="1">
            <a:spLocks noChangeArrowheads="1"/>
          </p:cNvSpPr>
          <p:nvPr/>
        </p:nvSpPr>
        <p:spPr bwMode="auto">
          <a:xfrm>
            <a:off x="1042988" y="1428750"/>
            <a:ext cx="6913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s-ES_tradnl" altLang="es-ES" sz="1600">
              <a:solidFill>
                <a:srgbClr val="2B3095"/>
              </a:solidFill>
            </a:endParaRPr>
          </a:p>
        </p:txBody>
      </p:sp>
      <p:sp>
        <p:nvSpPr>
          <p:cNvPr id="46083"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18436" name="Text Box 12"/>
          <p:cNvSpPr txBox="1">
            <a:spLocks noChangeArrowheads="1"/>
          </p:cNvSpPr>
          <p:nvPr/>
        </p:nvSpPr>
        <p:spPr bwMode="auto">
          <a:xfrm>
            <a:off x="428625" y="1717675"/>
            <a:ext cx="8286750" cy="507831"/>
          </a:xfrm>
          <a:prstGeom prst="rect">
            <a:avLst/>
          </a:prstGeom>
          <a:noFill/>
          <a:ln w="9525">
            <a:noFill/>
            <a:miter lim="800000"/>
            <a:headEnd/>
            <a:tailEnd/>
          </a:ln>
        </p:spPr>
        <p:txBody>
          <a:bodyPr>
            <a:spAutoFit/>
          </a:bodyPr>
          <a:lstStyle/>
          <a:p>
            <a:pPr algn="just" eaLnBrk="1" hangingPunct="1">
              <a:lnSpc>
                <a:spcPct val="150000"/>
              </a:lnSpc>
              <a:defRPr/>
            </a:pPr>
            <a:r>
              <a:rPr lang="es-ES" sz="1800" b="0" dirty="0">
                <a:solidFill>
                  <a:schemeClr val="accent2">
                    <a:lumMod val="50000"/>
                  </a:schemeClr>
                </a:solidFill>
              </a:rPr>
              <a:t>Las salidas de </a:t>
            </a:r>
            <a:r>
              <a:rPr lang="es-ES" sz="1800" b="0" dirty="0" smtClean="0">
                <a:solidFill>
                  <a:schemeClr val="accent2">
                    <a:lumMod val="50000"/>
                  </a:schemeClr>
                </a:solidFill>
              </a:rPr>
              <a:t>Economía + ADE</a:t>
            </a:r>
            <a:endParaRPr lang="es-ES" sz="1800" b="0" dirty="0">
              <a:solidFill>
                <a:schemeClr val="accent2">
                  <a:lumMod val="50000"/>
                </a:schemeClr>
              </a:solidFill>
            </a:endParaRPr>
          </a:p>
        </p:txBody>
      </p:sp>
      <p:sp>
        <p:nvSpPr>
          <p:cNvPr id="46085" name="Text Box 14"/>
          <p:cNvSpPr txBox="1">
            <a:spLocks noChangeArrowheads="1"/>
          </p:cNvSpPr>
          <p:nvPr/>
        </p:nvSpPr>
        <p:spPr bwMode="auto">
          <a:xfrm>
            <a:off x="857250" y="1181100"/>
            <a:ext cx="4429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2400">
                <a:solidFill>
                  <a:srgbClr val="FF0000"/>
                </a:solidFill>
              </a:rPr>
              <a:t>Salidas profesionales</a:t>
            </a:r>
          </a:p>
        </p:txBody>
      </p:sp>
      <p:sp>
        <p:nvSpPr>
          <p:cNvPr id="46086" name="Text Box 14"/>
          <p:cNvSpPr txBox="1">
            <a:spLocks noChangeArrowheads="1"/>
          </p:cNvSpPr>
          <p:nvPr/>
        </p:nvSpPr>
        <p:spPr bwMode="auto">
          <a:xfrm>
            <a:off x="928688" y="635000"/>
            <a:ext cx="5000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a:solidFill>
                  <a:srgbClr val="003366"/>
                </a:solidFill>
              </a:rPr>
              <a:t>Grado en Administración y Dirección de Empresas + Grado en Derecho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41987" name="Text Box 14"/>
          <p:cNvSpPr txBox="1">
            <a:spLocks noChangeArrowheads="1"/>
          </p:cNvSpPr>
          <p:nvPr/>
        </p:nvSpPr>
        <p:spPr bwMode="auto">
          <a:xfrm>
            <a:off x="928688" y="635000"/>
            <a:ext cx="54435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dirty="0">
                <a:solidFill>
                  <a:srgbClr val="003366"/>
                </a:solidFill>
              </a:rPr>
              <a:t>Grado en </a:t>
            </a:r>
            <a:r>
              <a:rPr lang="es-ES" altLang="es-ES" sz="1000" dirty="0" smtClean="0">
                <a:solidFill>
                  <a:srgbClr val="003366"/>
                </a:solidFill>
              </a:rPr>
              <a:t>Finanzas y Contabilidad + Grado en Administración </a:t>
            </a:r>
            <a:r>
              <a:rPr lang="es-ES" altLang="es-ES" sz="1000" dirty="0">
                <a:solidFill>
                  <a:srgbClr val="003366"/>
                </a:solidFill>
              </a:rPr>
              <a:t>y Dirección de Empresas </a:t>
            </a:r>
          </a:p>
        </p:txBody>
      </p:sp>
      <p:sp>
        <p:nvSpPr>
          <p:cNvPr id="4101" name="Text Box 12"/>
          <p:cNvSpPr txBox="1">
            <a:spLocks noChangeArrowheads="1"/>
          </p:cNvSpPr>
          <p:nvPr/>
        </p:nvSpPr>
        <p:spPr bwMode="auto">
          <a:xfrm>
            <a:off x="428625" y="1988840"/>
            <a:ext cx="6072188" cy="1815882"/>
          </a:xfrm>
          <a:prstGeom prst="rect">
            <a:avLst/>
          </a:prstGeom>
          <a:noFill/>
          <a:ln w="9525">
            <a:noFill/>
            <a:miter lim="800000"/>
            <a:headEnd/>
            <a:tailEnd/>
          </a:ln>
        </p:spPr>
        <p:txBody>
          <a:bodyPr>
            <a:spAutoFit/>
          </a:bodyPr>
          <a:lstStyle/>
          <a:p>
            <a:pPr algn="just"/>
            <a:r>
              <a:rPr lang="es-ES" sz="1400" dirty="0">
                <a:solidFill>
                  <a:schemeClr val="accent6">
                    <a:lumMod val="50000"/>
                  </a:schemeClr>
                </a:solidFill>
              </a:rPr>
              <a:t>El </a:t>
            </a:r>
            <a:r>
              <a:rPr lang="es-ES" sz="1400" i="1" dirty="0">
                <a:solidFill>
                  <a:schemeClr val="accent6">
                    <a:lumMod val="50000"/>
                  </a:schemeClr>
                </a:solidFill>
              </a:rPr>
              <a:t>Grado en Finanzas y Contabilidad </a:t>
            </a:r>
            <a:r>
              <a:rPr lang="es-ES" sz="1400" dirty="0">
                <a:solidFill>
                  <a:schemeClr val="accent6">
                    <a:lumMod val="50000"/>
                  </a:schemeClr>
                </a:solidFill>
              </a:rPr>
              <a:t>y en </a:t>
            </a:r>
            <a:r>
              <a:rPr lang="es-ES" sz="1400" i="1" dirty="0">
                <a:solidFill>
                  <a:schemeClr val="accent6">
                    <a:lumMod val="50000"/>
                  </a:schemeClr>
                </a:solidFill>
              </a:rPr>
              <a:t>Administración y Dirección de Empresas</a:t>
            </a:r>
            <a:r>
              <a:rPr lang="es-ES" sz="1400" dirty="0">
                <a:solidFill>
                  <a:schemeClr val="accent6">
                    <a:lumMod val="50000"/>
                  </a:schemeClr>
                </a:solidFill>
              </a:rPr>
              <a:t> es un doble título que combina dos itinerarios curriculares que </a:t>
            </a:r>
            <a:r>
              <a:rPr lang="es-ES" sz="1400" i="1" u="sng" dirty="0">
                <a:solidFill>
                  <a:schemeClr val="accent6">
                    <a:lumMod val="50000"/>
                  </a:schemeClr>
                </a:solidFill>
              </a:rPr>
              <a:t>se complementan</a:t>
            </a:r>
            <a:r>
              <a:rPr lang="es-ES" sz="1400" dirty="0">
                <a:solidFill>
                  <a:schemeClr val="accent6">
                    <a:lumMod val="50000"/>
                  </a:schemeClr>
                </a:solidFill>
              </a:rPr>
              <a:t>, enriqueciéndose mutuamente, por lo que se favorece a las dos titulaciones, mejorando así el perfil del egresado. Los estudiantes adquirirán una </a:t>
            </a:r>
            <a:r>
              <a:rPr lang="es-ES" sz="1400" i="1" u="sng" dirty="0">
                <a:solidFill>
                  <a:schemeClr val="accent6">
                    <a:lumMod val="50000"/>
                  </a:schemeClr>
                </a:solidFill>
              </a:rPr>
              <a:t>formación más completa para afrontar con mayor éxito las oportunidades que se puedan presentar en su actividad profesional. Por lo que gozarán de una posición privilegiada para acceder al mercado de trabajo.</a:t>
            </a:r>
          </a:p>
        </p:txBody>
      </p:sp>
      <p:sp>
        <p:nvSpPr>
          <p:cNvPr id="41989" name="Text Box 14"/>
          <p:cNvSpPr txBox="1">
            <a:spLocks noChangeArrowheads="1"/>
          </p:cNvSpPr>
          <p:nvPr/>
        </p:nvSpPr>
        <p:spPr bwMode="auto">
          <a:xfrm>
            <a:off x="642938" y="1143000"/>
            <a:ext cx="824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2800">
                <a:solidFill>
                  <a:srgbClr val="000099"/>
                </a:solidFill>
              </a:rPr>
              <a:t>Doble Título :  ADE + Economía </a:t>
            </a:r>
            <a:r>
              <a:rPr lang="es-ES" altLang="es-ES" sz="1800">
                <a:solidFill>
                  <a:srgbClr val="FF0000"/>
                </a:solidFill>
              </a:rPr>
              <a:t>(español+ingles)</a:t>
            </a:r>
          </a:p>
        </p:txBody>
      </p:sp>
    </p:spTree>
    <p:extLst>
      <p:ext uri="{BB962C8B-B14F-4D97-AF65-F5344CB8AC3E}">
        <p14:creationId xmlns:p14="http://schemas.microsoft.com/office/powerpoint/2010/main" val="1335240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186657981"/>
              </p:ext>
            </p:extLst>
          </p:nvPr>
        </p:nvGraphicFramePr>
        <p:xfrm>
          <a:off x="214313" y="2701925"/>
          <a:ext cx="4433887" cy="2959098"/>
        </p:xfrm>
        <a:graphic>
          <a:graphicData uri="http://schemas.openxmlformats.org/drawingml/2006/table">
            <a:tbl>
              <a:tblPr firstRow="1" bandRow="1">
                <a:tableStyleId>{5C22544A-7EE6-4342-B048-85BDC9FD1C3A}</a:tableStyleId>
              </a:tblPr>
              <a:tblGrid>
                <a:gridCol w="4433887">
                  <a:extLst>
                    <a:ext uri="{9D8B030D-6E8A-4147-A177-3AD203B41FA5}">
                      <a16:colId xmlns:a16="http://schemas.microsoft.com/office/drawing/2014/main" val="20000"/>
                    </a:ext>
                  </a:extLst>
                </a:gridCol>
              </a:tblGrid>
              <a:tr h="567876">
                <a:tc>
                  <a:txBody>
                    <a:bodyPr/>
                    <a:lstStyle/>
                    <a:p>
                      <a:pPr algn="ctr"/>
                      <a:r>
                        <a:rPr lang="es-ES" sz="2400" b="1" dirty="0" smtClean="0">
                          <a:solidFill>
                            <a:srgbClr val="FF0000"/>
                          </a:solidFill>
                        </a:rPr>
                        <a:t>1</a:t>
                      </a:r>
                      <a:r>
                        <a:rPr lang="es-ES" sz="2400" b="1" baseline="30000" dirty="0" smtClean="0">
                          <a:solidFill>
                            <a:srgbClr val="FF0000"/>
                          </a:solidFill>
                        </a:rPr>
                        <a:t>er</a:t>
                      </a:r>
                      <a:r>
                        <a:rPr lang="es-ES" sz="2400" b="1" baseline="0" dirty="0" smtClean="0">
                          <a:solidFill>
                            <a:srgbClr val="FF0000"/>
                          </a:solidFill>
                        </a:rPr>
                        <a:t> semestre</a:t>
                      </a:r>
                      <a:endParaRPr lang="es-ES" sz="2400" b="1" dirty="0">
                        <a:solidFill>
                          <a:srgbClr val="FF0000"/>
                        </a:solidFill>
                      </a:endParaRPr>
                    </a:p>
                  </a:txBody>
                  <a:tcPr marL="91439" marR="91439" marT="45731" marB="45731"/>
                </a:tc>
                <a:extLst>
                  <a:ext uri="{0D108BD9-81ED-4DB2-BD59-A6C34878D82A}">
                    <a16:rowId xmlns:a16="http://schemas.microsoft.com/office/drawing/2014/main" val="10000"/>
                  </a:ext>
                </a:extLst>
              </a:tr>
              <a:tr h="460611">
                <a:tc>
                  <a:txBody>
                    <a:bodyPr/>
                    <a:lstStyle/>
                    <a:p>
                      <a:pPr>
                        <a:spcAft>
                          <a:spcPts val="0"/>
                        </a:spcAft>
                      </a:pPr>
                      <a:r>
                        <a:rPr lang="es-ES" sz="1400" dirty="0">
                          <a:effectLst/>
                          <a:latin typeface="Calibri"/>
                          <a:ea typeface="Calibri"/>
                          <a:cs typeface="Tahoma"/>
                        </a:rPr>
                        <a:t>Contabilidad I (FICO)</a:t>
                      </a:r>
                      <a:endParaRPr lang="es-ES"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460611">
                <a:tc>
                  <a:txBody>
                    <a:bodyPr/>
                    <a:lstStyle/>
                    <a:p>
                      <a:pPr>
                        <a:spcAft>
                          <a:spcPts val="0"/>
                        </a:spcAft>
                      </a:pPr>
                      <a:r>
                        <a:rPr lang="es-ES" sz="1400">
                          <a:effectLst/>
                          <a:latin typeface="Calibri"/>
                          <a:ea typeface="Calibri"/>
                          <a:cs typeface="Tahoma"/>
                        </a:rPr>
                        <a:t>Estadística I (FICO)</a:t>
                      </a:r>
                      <a:endParaRPr lang="es-ES" sz="140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548778">
                <a:tc>
                  <a:txBody>
                    <a:bodyPr/>
                    <a:lstStyle/>
                    <a:p>
                      <a:pPr>
                        <a:spcAft>
                          <a:spcPts val="0"/>
                        </a:spcAft>
                      </a:pPr>
                      <a:r>
                        <a:rPr lang="es-ES" sz="1400">
                          <a:effectLst/>
                          <a:latin typeface="Calibri"/>
                          <a:ea typeface="Calibri"/>
                          <a:cs typeface="Tahoma"/>
                        </a:rPr>
                        <a:t>Introducción a la Economía (FICO)</a:t>
                      </a:r>
                      <a:endParaRPr lang="es-ES" sz="140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460611">
                <a:tc>
                  <a:txBody>
                    <a:bodyPr/>
                    <a:lstStyle/>
                    <a:p>
                      <a:pPr>
                        <a:spcAft>
                          <a:spcPts val="0"/>
                        </a:spcAft>
                      </a:pPr>
                      <a:r>
                        <a:rPr lang="es-ES" sz="1400">
                          <a:effectLst/>
                          <a:latin typeface="Calibri"/>
                          <a:ea typeface="Calibri"/>
                          <a:cs typeface="Tahoma"/>
                        </a:rPr>
                        <a:t>Introducción al Derecho Mercantil aplicado a las Finanzas y Contabilidad (FICO)</a:t>
                      </a:r>
                      <a:endParaRPr lang="es-ES" sz="140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460611">
                <a:tc>
                  <a:txBody>
                    <a:bodyPr/>
                    <a:lstStyle/>
                    <a:p>
                      <a:pPr>
                        <a:spcAft>
                          <a:spcPts val="0"/>
                        </a:spcAft>
                      </a:pPr>
                      <a:r>
                        <a:rPr lang="es-ES" sz="1400" dirty="0">
                          <a:effectLst/>
                          <a:latin typeface="Calibri"/>
                          <a:ea typeface="Calibri"/>
                          <a:cs typeface="Tahoma"/>
                        </a:rPr>
                        <a:t>Matemáticas para la Economía y la Empresa (FICO)</a:t>
                      </a:r>
                      <a:endParaRPr lang="es-ES"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graphicFrame>
        <p:nvGraphicFramePr>
          <p:cNvPr id="14" name="3 Marcador de contenido"/>
          <p:cNvGraphicFramePr>
            <a:graphicFrameLocks/>
          </p:cNvGraphicFramePr>
          <p:nvPr>
            <p:extLst>
              <p:ext uri="{D42A27DB-BD31-4B8C-83A1-F6EECF244321}">
                <p14:modId xmlns:p14="http://schemas.microsoft.com/office/powerpoint/2010/main" val="415166812"/>
              </p:ext>
            </p:extLst>
          </p:nvPr>
        </p:nvGraphicFramePr>
        <p:xfrm>
          <a:off x="4644008" y="2780928"/>
          <a:ext cx="4343400" cy="286129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tblGrid>
              <a:tr h="576064">
                <a:tc>
                  <a:txBody>
                    <a:bodyPr/>
                    <a:lstStyle/>
                    <a:p>
                      <a:pPr algn="ctr"/>
                      <a:r>
                        <a:rPr lang="es-ES" sz="2400" b="1" dirty="0" smtClean="0">
                          <a:solidFill>
                            <a:srgbClr val="FF0000"/>
                          </a:solidFill>
                        </a:rPr>
                        <a:t>2º semestre</a:t>
                      </a:r>
                      <a:endParaRPr lang="es-ES" sz="2400" b="1" dirty="0">
                        <a:solidFill>
                          <a:srgbClr val="FF0000"/>
                        </a:solidFill>
                      </a:endParaRPr>
                    </a:p>
                  </a:txBody>
                  <a:tcPr/>
                </a:tc>
                <a:extLst>
                  <a:ext uri="{0D108BD9-81ED-4DB2-BD59-A6C34878D82A}">
                    <a16:rowId xmlns:a16="http://schemas.microsoft.com/office/drawing/2014/main" val="10000"/>
                  </a:ext>
                </a:extLst>
              </a:tr>
              <a:tr h="553302">
                <a:tc>
                  <a:txBody>
                    <a:bodyPr/>
                    <a:lstStyle/>
                    <a:p>
                      <a:pPr>
                        <a:spcAft>
                          <a:spcPts val="0"/>
                        </a:spcAft>
                      </a:pPr>
                      <a:r>
                        <a:rPr lang="es-ES" sz="1400" dirty="0">
                          <a:effectLst/>
                          <a:latin typeface="Calibri"/>
                          <a:ea typeface="Calibri"/>
                          <a:cs typeface="Tahoma"/>
                        </a:rPr>
                        <a:t>Fundamentos de Admón. de Empresas (FICO)</a:t>
                      </a:r>
                      <a:endParaRPr lang="es-ES"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432981">
                <a:tc>
                  <a:txBody>
                    <a:bodyPr/>
                    <a:lstStyle/>
                    <a:p>
                      <a:pPr>
                        <a:spcAft>
                          <a:spcPts val="0"/>
                        </a:spcAft>
                      </a:pPr>
                      <a:r>
                        <a:rPr lang="es-ES" sz="1400" dirty="0">
                          <a:effectLst/>
                          <a:latin typeface="Calibri"/>
                          <a:ea typeface="Calibri"/>
                          <a:cs typeface="Tahoma"/>
                        </a:rPr>
                        <a:t>Fundamentos de Marketing (FICO)</a:t>
                      </a:r>
                      <a:endParaRPr lang="es-ES"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432981">
                <a:tc>
                  <a:txBody>
                    <a:bodyPr/>
                    <a:lstStyle/>
                    <a:p>
                      <a:pPr>
                        <a:spcAft>
                          <a:spcPts val="0"/>
                        </a:spcAft>
                      </a:pPr>
                      <a:r>
                        <a:rPr lang="es-ES" sz="1400" dirty="0">
                          <a:effectLst/>
                          <a:latin typeface="Calibri"/>
                          <a:ea typeface="Calibri"/>
                          <a:cs typeface="Tahoma"/>
                        </a:rPr>
                        <a:t>Historia Económica (FICO)</a:t>
                      </a:r>
                      <a:endParaRPr lang="es-ES"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432981">
                <a:tc>
                  <a:txBody>
                    <a:bodyPr/>
                    <a:lstStyle/>
                    <a:p>
                      <a:pPr>
                        <a:spcAft>
                          <a:spcPts val="0"/>
                        </a:spcAft>
                      </a:pPr>
                      <a:r>
                        <a:rPr lang="es-ES" sz="1400" dirty="0">
                          <a:effectLst/>
                          <a:latin typeface="Calibri"/>
                          <a:ea typeface="Calibri"/>
                          <a:cs typeface="Tahoma"/>
                        </a:rPr>
                        <a:t>Microeconomía (FICO)</a:t>
                      </a:r>
                      <a:endParaRPr lang="es-ES"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432981">
                <a:tc>
                  <a:txBody>
                    <a:bodyPr/>
                    <a:lstStyle/>
                    <a:p>
                      <a:pPr>
                        <a:spcAft>
                          <a:spcPts val="0"/>
                        </a:spcAft>
                      </a:pPr>
                      <a:r>
                        <a:rPr lang="es-ES" sz="1400" dirty="0">
                          <a:effectLst/>
                          <a:latin typeface="Calibri"/>
                          <a:ea typeface="Calibri"/>
                          <a:cs typeface="Tahoma"/>
                        </a:rPr>
                        <a:t>Programación Matemática (ADE)</a:t>
                      </a:r>
                      <a:endParaRPr lang="es-ES"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44066" name="2 Marcador de contenido"/>
          <p:cNvSpPr txBox="1">
            <a:spLocks noChangeAspect="1"/>
          </p:cNvSpPr>
          <p:nvPr/>
        </p:nvSpPr>
        <p:spPr bwMode="auto">
          <a:xfrm>
            <a:off x="3094038" y="1589088"/>
            <a:ext cx="2557462"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Clr>
                <a:schemeClr val="accent1"/>
              </a:buClr>
              <a:buSzPct val="70000"/>
              <a:buFontTx/>
              <a:buNone/>
            </a:pPr>
            <a:r>
              <a:rPr lang="es-ES_tradnl" altLang="es-ES">
                <a:solidFill>
                  <a:srgbClr val="FF0000"/>
                </a:solidFill>
              </a:rPr>
              <a:t>1</a:t>
            </a:r>
            <a:r>
              <a:rPr lang="es-ES_tradnl" altLang="es-ES" baseline="30000">
                <a:solidFill>
                  <a:srgbClr val="FF0000"/>
                </a:solidFill>
              </a:rPr>
              <a:t>er</a:t>
            </a:r>
            <a:r>
              <a:rPr lang="es-ES_tradnl" altLang="es-ES">
                <a:solidFill>
                  <a:srgbClr val="FF0000"/>
                </a:solidFill>
              </a:rPr>
              <a:t> Curso</a:t>
            </a:r>
            <a:endParaRPr lang="es-ES" altLang="es-ES" sz="2400" b="0">
              <a:solidFill>
                <a:srgbClr val="FF0000"/>
              </a:solidFill>
            </a:endParaRPr>
          </a:p>
        </p:txBody>
      </p:sp>
      <p:sp>
        <p:nvSpPr>
          <p:cNvPr id="44067"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8" name="Text Box 14"/>
          <p:cNvSpPr txBox="1">
            <a:spLocks noChangeArrowheads="1"/>
          </p:cNvSpPr>
          <p:nvPr/>
        </p:nvSpPr>
        <p:spPr bwMode="auto">
          <a:xfrm>
            <a:off x="928688" y="635000"/>
            <a:ext cx="54435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dirty="0">
                <a:solidFill>
                  <a:srgbClr val="003366"/>
                </a:solidFill>
              </a:rPr>
              <a:t>Grado en </a:t>
            </a:r>
            <a:r>
              <a:rPr lang="es-ES" altLang="es-ES" sz="1000" dirty="0" smtClean="0">
                <a:solidFill>
                  <a:srgbClr val="003366"/>
                </a:solidFill>
              </a:rPr>
              <a:t>Finanzas y Contabilidad + Grado en Administración </a:t>
            </a:r>
            <a:r>
              <a:rPr lang="es-ES" altLang="es-ES" sz="1000" dirty="0">
                <a:solidFill>
                  <a:srgbClr val="003366"/>
                </a:solidFill>
              </a:rPr>
              <a:t>y Dirección de Empresas </a:t>
            </a:r>
          </a:p>
        </p:txBody>
      </p:sp>
    </p:spTree>
    <p:extLst>
      <p:ext uri="{BB962C8B-B14F-4D97-AF65-F5344CB8AC3E}">
        <p14:creationId xmlns:p14="http://schemas.microsoft.com/office/powerpoint/2010/main" val="2358039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2"/>
          <p:cNvSpPr txBox="1">
            <a:spLocks noChangeArrowheads="1"/>
          </p:cNvSpPr>
          <p:nvPr/>
        </p:nvSpPr>
        <p:spPr bwMode="auto">
          <a:xfrm>
            <a:off x="1042988" y="1428750"/>
            <a:ext cx="6913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s-ES_tradnl" altLang="es-ES" sz="1600">
              <a:solidFill>
                <a:srgbClr val="2B3095"/>
              </a:solidFill>
            </a:endParaRPr>
          </a:p>
        </p:txBody>
      </p:sp>
      <p:sp>
        <p:nvSpPr>
          <p:cNvPr id="46083"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18436" name="Text Box 12"/>
          <p:cNvSpPr txBox="1">
            <a:spLocks noChangeArrowheads="1"/>
          </p:cNvSpPr>
          <p:nvPr/>
        </p:nvSpPr>
        <p:spPr bwMode="auto">
          <a:xfrm>
            <a:off x="428625" y="1717675"/>
            <a:ext cx="8286750" cy="3170099"/>
          </a:xfrm>
          <a:prstGeom prst="rect">
            <a:avLst/>
          </a:prstGeom>
          <a:noFill/>
          <a:ln w="9525">
            <a:noFill/>
            <a:miter lim="800000"/>
            <a:headEnd/>
            <a:tailEnd/>
          </a:ln>
        </p:spPr>
        <p:txBody>
          <a:bodyPr>
            <a:spAutoFit/>
          </a:bodyPr>
          <a:lstStyle/>
          <a:p>
            <a:r>
              <a:rPr lang="es-ES" sz="1200" dirty="0">
                <a:solidFill>
                  <a:schemeClr val="accent6">
                    <a:lumMod val="50000"/>
                  </a:schemeClr>
                </a:solidFill>
              </a:rPr>
              <a:t>En el ámbito de las Finanzas:</a:t>
            </a:r>
          </a:p>
          <a:p>
            <a:pPr marL="171450" lvl="0" indent="-171450">
              <a:buFont typeface="Arial" pitchFamily="34" charset="0"/>
              <a:buChar char="•"/>
            </a:pPr>
            <a:r>
              <a:rPr lang="es-ES" dirty="0"/>
              <a:t>Asesoramiento y consultoría en el ámbito contable y financiero</a:t>
            </a:r>
          </a:p>
          <a:p>
            <a:pPr marL="171450" lvl="0" indent="-171450">
              <a:buFont typeface="Arial" pitchFamily="34" charset="0"/>
              <a:buChar char="•"/>
            </a:pPr>
            <a:r>
              <a:rPr lang="es-ES" dirty="0"/>
              <a:t>Dirección y gestión contable y financiera, tanto en entidades públicas como privadas</a:t>
            </a:r>
          </a:p>
          <a:p>
            <a:pPr marL="171450" lvl="0" indent="-171450">
              <a:buFont typeface="Arial" pitchFamily="34" charset="0"/>
              <a:buChar char="•"/>
            </a:pPr>
            <a:r>
              <a:rPr lang="es-ES" dirty="0"/>
              <a:t>Auditoría interna y externa</a:t>
            </a:r>
          </a:p>
          <a:p>
            <a:pPr marL="171450" lvl="0" indent="-171450">
              <a:buFont typeface="Arial" pitchFamily="34" charset="0"/>
              <a:buChar char="•"/>
            </a:pPr>
            <a:r>
              <a:rPr lang="es-ES" dirty="0"/>
              <a:t>Puestos especializados en Banca y Entidades Aseguradoras</a:t>
            </a:r>
          </a:p>
          <a:p>
            <a:pPr marL="171450" lvl="0" indent="-171450">
              <a:buFont typeface="Arial" pitchFamily="34" charset="0"/>
              <a:buChar char="•"/>
            </a:pPr>
            <a:r>
              <a:rPr lang="es-ES" dirty="0"/>
              <a:t>Puestos de análisis y gestión de inversiones en Sociedades y Agencias de inversión</a:t>
            </a:r>
          </a:p>
          <a:p>
            <a:pPr marL="171450" lvl="0" indent="-171450">
              <a:buFont typeface="Arial" pitchFamily="34" charset="0"/>
              <a:buChar char="•"/>
            </a:pPr>
            <a:r>
              <a:rPr lang="es-ES" dirty="0"/>
              <a:t>Operador en mercados de valores</a:t>
            </a:r>
          </a:p>
          <a:p>
            <a:pPr marL="171450" lvl="0" indent="-171450">
              <a:buFont typeface="Arial" pitchFamily="34" charset="0"/>
              <a:buChar char="•"/>
            </a:pPr>
            <a:r>
              <a:rPr lang="es-ES" dirty="0"/>
              <a:t>Valoración de inversiones y análisis de riesgos</a:t>
            </a:r>
          </a:p>
          <a:p>
            <a:r>
              <a:rPr lang="es-ES" sz="1400" dirty="0"/>
              <a:t> </a:t>
            </a:r>
          </a:p>
          <a:p>
            <a:r>
              <a:rPr lang="es-ES" sz="1200" dirty="0">
                <a:solidFill>
                  <a:schemeClr val="accent6">
                    <a:lumMod val="50000"/>
                  </a:schemeClr>
                </a:solidFill>
              </a:rPr>
              <a:t>En el ámbito de la Administración y Dirección de Empresas:</a:t>
            </a:r>
          </a:p>
          <a:p>
            <a:pPr marL="171450" lvl="0" indent="-171450">
              <a:buFont typeface="Arial" pitchFamily="34" charset="0"/>
              <a:buChar char="•"/>
            </a:pPr>
            <a:r>
              <a:rPr lang="es-ES" dirty="0"/>
              <a:t>Desempeño de funciones de gestión, asesoramiento y evaluación en cualquier organización, tenga o no carácter económico</a:t>
            </a:r>
          </a:p>
          <a:p>
            <a:pPr marL="171450" lvl="0" indent="-171450">
              <a:buFont typeface="Arial" pitchFamily="34" charset="0"/>
              <a:buChar char="•"/>
            </a:pPr>
            <a:r>
              <a:rPr lang="es-ES" dirty="0"/>
              <a:t>Realización de estudios de mercado</a:t>
            </a:r>
          </a:p>
          <a:p>
            <a:pPr marL="171450" lvl="0" indent="-171450">
              <a:buFont typeface="Arial" pitchFamily="34" charset="0"/>
              <a:buChar char="•"/>
            </a:pPr>
            <a:r>
              <a:rPr lang="es-ES" dirty="0"/>
              <a:t>Asesoría especializada en temas económicos</a:t>
            </a:r>
          </a:p>
          <a:p>
            <a:pPr marL="171450" lvl="0" indent="-171450">
              <a:buFont typeface="Arial" pitchFamily="34" charset="0"/>
              <a:buChar char="•"/>
            </a:pPr>
            <a:r>
              <a:rPr lang="es-ES" dirty="0"/>
              <a:t>Gestiones tributarias</a:t>
            </a:r>
          </a:p>
          <a:p>
            <a:pPr marL="171450" lvl="0" indent="-171450">
              <a:buFont typeface="Arial" pitchFamily="34" charset="0"/>
              <a:buChar char="•"/>
            </a:pPr>
            <a:r>
              <a:rPr lang="es-ES" dirty="0"/>
              <a:t>Mediación concursal</a:t>
            </a:r>
          </a:p>
          <a:p>
            <a:r>
              <a:rPr lang="es-ES" sz="1400" dirty="0"/>
              <a:t> </a:t>
            </a:r>
          </a:p>
          <a:p>
            <a:r>
              <a:rPr lang="es-ES" sz="1200" dirty="0"/>
              <a:t>Igualmente, estos egresados están preparados para concursar a determinados puestos de la administración pública y para desempeñar labores docentes.</a:t>
            </a:r>
          </a:p>
        </p:txBody>
      </p:sp>
      <p:sp>
        <p:nvSpPr>
          <p:cNvPr id="46085" name="Text Box 14"/>
          <p:cNvSpPr txBox="1">
            <a:spLocks noChangeArrowheads="1"/>
          </p:cNvSpPr>
          <p:nvPr/>
        </p:nvSpPr>
        <p:spPr bwMode="auto">
          <a:xfrm>
            <a:off x="857250" y="1181100"/>
            <a:ext cx="4429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2400">
                <a:solidFill>
                  <a:srgbClr val="FF0000"/>
                </a:solidFill>
              </a:rPr>
              <a:t>Salidas profesionales</a:t>
            </a:r>
          </a:p>
        </p:txBody>
      </p:sp>
      <p:sp>
        <p:nvSpPr>
          <p:cNvPr id="7" name="Text Box 14"/>
          <p:cNvSpPr txBox="1">
            <a:spLocks noChangeArrowheads="1"/>
          </p:cNvSpPr>
          <p:nvPr/>
        </p:nvSpPr>
        <p:spPr bwMode="auto">
          <a:xfrm>
            <a:off x="928688" y="635000"/>
            <a:ext cx="54435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dirty="0">
                <a:solidFill>
                  <a:srgbClr val="003366"/>
                </a:solidFill>
              </a:rPr>
              <a:t>Grado en </a:t>
            </a:r>
            <a:r>
              <a:rPr lang="es-ES" altLang="es-ES" sz="1000" dirty="0" smtClean="0">
                <a:solidFill>
                  <a:srgbClr val="003366"/>
                </a:solidFill>
              </a:rPr>
              <a:t>Finanzas y Contabilidad + Grado en Administración </a:t>
            </a:r>
            <a:r>
              <a:rPr lang="es-ES" altLang="es-ES" sz="1000" dirty="0">
                <a:solidFill>
                  <a:srgbClr val="003366"/>
                </a:solidFill>
              </a:rPr>
              <a:t>y Dirección de Empresas </a:t>
            </a:r>
          </a:p>
        </p:txBody>
      </p:sp>
    </p:spTree>
    <p:extLst>
      <p:ext uri="{BB962C8B-B14F-4D97-AF65-F5344CB8AC3E}">
        <p14:creationId xmlns:p14="http://schemas.microsoft.com/office/powerpoint/2010/main" val="2729263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3276600" y="260350"/>
            <a:ext cx="4906963" cy="581025"/>
          </a:xfrm>
        </p:spPr>
        <p:txBody>
          <a:bodyPr lIns="90000" tIns="46800" rIns="90000" bIns="46800" anchor="t"/>
          <a:lstStyle/>
          <a:p>
            <a:pPr eaLnBrk="1" hangingPunct="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s-ES" sz="3600" b="1" smtClean="0">
                <a:solidFill>
                  <a:srgbClr val="FF0000"/>
                </a:solidFill>
              </a:rPr>
              <a:t>Movilidad</a:t>
            </a:r>
          </a:p>
        </p:txBody>
      </p:sp>
      <p:sp>
        <p:nvSpPr>
          <p:cNvPr id="48131" name="Rectangle 3"/>
          <p:cNvSpPr>
            <a:spLocks noChangeArrowheads="1"/>
          </p:cNvSpPr>
          <p:nvPr/>
        </p:nvSpPr>
        <p:spPr bwMode="auto">
          <a:xfrm>
            <a:off x="539750" y="5699125"/>
            <a:ext cx="81359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9pPr>
          </a:lstStyle>
          <a:p>
            <a:pPr algn="ctr" eaLnBrk="1" hangingPunct="1">
              <a:lnSpc>
                <a:spcPct val="93000"/>
              </a:lnSpc>
              <a:spcBef>
                <a:spcPct val="0"/>
              </a:spcBef>
              <a:buClr>
                <a:srgbClr val="FFFFFF"/>
              </a:buClr>
              <a:buFontTx/>
              <a:buNone/>
            </a:pPr>
            <a:r>
              <a:rPr lang="en-GB" altLang="es-ES" sz="1800">
                <a:solidFill>
                  <a:srgbClr val="002060"/>
                </a:solidFill>
                <a:ea typeface="MS Gothic" pitchFamily="49" charset="-128"/>
              </a:rPr>
              <a:t>Información: Vicerrectorado de Internacionalización </a:t>
            </a:r>
          </a:p>
          <a:p>
            <a:pPr algn="ctr" eaLnBrk="1" hangingPunct="1">
              <a:lnSpc>
                <a:spcPct val="93000"/>
              </a:lnSpc>
              <a:spcBef>
                <a:spcPct val="0"/>
              </a:spcBef>
              <a:buClr>
                <a:srgbClr val="FFFFFF"/>
              </a:buClr>
              <a:buFontTx/>
              <a:buNone/>
            </a:pPr>
            <a:r>
              <a:rPr lang="en-GB" altLang="es-ES" sz="1800">
                <a:solidFill>
                  <a:srgbClr val="002060"/>
                </a:solidFill>
                <a:ea typeface="MS Gothic" pitchFamily="49" charset="-128"/>
                <a:hlinkClick r:id="rId3"/>
              </a:rPr>
              <a:t>(Enlace a la web)</a:t>
            </a:r>
            <a:endParaRPr lang="en-GB" altLang="es-ES" sz="1800">
              <a:solidFill>
                <a:srgbClr val="002060"/>
              </a:solidFill>
              <a:ea typeface="MS Gothic" pitchFamily="49" charset="-128"/>
            </a:endParaRPr>
          </a:p>
        </p:txBody>
      </p:sp>
      <p:pic>
        <p:nvPicPr>
          <p:cNvPr id="48132" name="Picture 6" descr="http://www.unacar.mx/serv_estudiantiles/web/imagenes/MUNDO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12875"/>
            <a:ext cx="38877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11 Diagrama"/>
          <p:cNvGraphicFramePr/>
          <p:nvPr/>
        </p:nvGraphicFramePr>
        <p:xfrm>
          <a:off x="3516560" y="1124744"/>
          <a:ext cx="5951984" cy="45532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900113" y="635000"/>
            <a:ext cx="4679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a:solidFill>
                  <a:srgbClr val="003366"/>
                </a:solidFill>
              </a:rPr>
              <a:t>Información on-line</a:t>
            </a:r>
          </a:p>
        </p:txBody>
      </p:sp>
      <p:sp>
        <p:nvSpPr>
          <p:cNvPr id="50179" name="Text Box 3"/>
          <p:cNvSpPr txBox="1">
            <a:spLocks noChangeArrowheads="1"/>
          </p:cNvSpPr>
          <p:nvPr/>
        </p:nvSpPr>
        <p:spPr bwMode="auto">
          <a:xfrm>
            <a:off x="428625" y="1500188"/>
            <a:ext cx="82867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es-ES_tradnl" altLang="es-ES" sz="1600" b="0">
                <a:solidFill>
                  <a:srgbClr val="003366"/>
                </a:solidFill>
              </a:rPr>
              <a:t>Los alumnos pueden consultar toda la información a  través de la página web:</a:t>
            </a:r>
            <a:endParaRPr lang="es-ES" altLang="es-ES" sz="1600">
              <a:solidFill>
                <a:srgbClr val="003366"/>
              </a:solidFill>
            </a:endParaRPr>
          </a:p>
        </p:txBody>
      </p:sp>
      <p:sp>
        <p:nvSpPr>
          <p:cNvPr id="53253" name="Rectangle 9"/>
          <p:cNvSpPr>
            <a:spLocks noGrp="1" noChangeArrowheads="1"/>
          </p:cNvSpPr>
          <p:nvPr>
            <p:ph sz="half" idx="1"/>
          </p:nvPr>
        </p:nvSpPr>
        <p:spPr>
          <a:xfrm>
            <a:off x="1187450" y="2062163"/>
            <a:ext cx="6624638" cy="1079500"/>
          </a:xfrm>
        </p:spPr>
        <p:txBody>
          <a:bodyPr/>
          <a:lstStyle/>
          <a:p>
            <a:pPr>
              <a:lnSpc>
                <a:spcPct val="150000"/>
              </a:lnSpc>
              <a:spcBef>
                <a:spcPct val="0"/>
              </a:spcBef>
              <a:buFontTx/>
              <a:buNone/>
              <a:defRPr/>
            </a:pPr>
            <a:endParaRPr lang="es-ES" sz="3200" b="1" dirty="0" smtClean="0">
              <a:solidFill>
                <a:srgbClr val="003366"/>
              </a:solidFill>
              <a:latin typeface="+mj-lt"/>
            </a:endParaRPr>
          </a:p>
          <a:p>
            <a:pPr>
              <a:lnSpc>
                <a:spcPct val="150000"/>
              </a:lnSpc>
              <a:spcBef>
                <a:spcPct val="0"/>
              </a:spcBef>
              <a:buFontTx/>
              <a:buNone/>
              <a:defRPr/>
            </a:pPr>
            <a:r>
              <a:rPr lang="es-ES" sz="3200" b="1" dirty="0" smtClean="0">
                <a:solidFill>
                  <a:srgbClr val="003366"/>
                </a:solidFill>
                <a:latin typeface="+mj-lt"/>
              </a:rPr>
              <a:t>·www.económicas.uma.es </a:t>
            </a:r>
            <a:endParaRPr lang="es-ES_tradnl" sz="3200" dirty="0" smtClean="0">
              <a:latin typeface="+mj-lt"/>
            </a:endParaRPr>
          </a:p>
        </p:txBody>
      </p:sp>
      <p:sp>
        <p:nvSpPr>
          <p:cNvPr id="50181" name="Text Box 18"/>
          <p:cNvSpPr txBox="1">
            <a:spLocks noChangeArrowheads="1"/>
          </p:cNvSpPr>
          <p:nvPr/>
        </p:nvSpPr>
        <p:spPr bwMode="auto">
          <a:xfrm>
            <a:off x="900113" y="419100"/>
            <a:ext cx="502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Ciencias Sociales y Jurídicas</a:t>
            </a:r>
          </a:p>
        </p:txBody>
      </p:sp>
      <p:pic>
        <p:nvPicPr>
          <p:cNvPr id="50182" name="2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6 CuadroTexto"/>
          <p:cNvSpPr txBox="1">
            <a:spLocks noChangeArrowheads="1"/>
          </p:cNvSpPr>
          <p:nvPr/>
        </p:nvSpPr>
        <p:spPr bwMode="auto">
          <a:xfrm>
            <a:off x="0" y="4941888"/>
            <a:ext cx="9144000" cy="3683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s-ES" altLang="es-ES" sz="1800" b="0">
                <a:solidFill>
                  <a:schemeClr val="bg1"/>
                </a:solidFill>
              </a:rPr>
              <a:t>12 de mayo, en el Aula Magna de la Facultad, a las 10:30 horas</a:t>
            </a:r>
            <a:endParaRPr lang="es-ES" altLang="es-ES" sz="1800">
              <a:solidFill>
                <a:schemeClr val="bg1"/>
              </a:solidFill>
            </a:endParaRPr>
          </a:p>
        </p:txBody>
      </p:sp>
      <p:pic>
        <p:nvPicPr>
          <p:cNvPr id="50184"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1813"/>
            <a:ext cx="9144000" cy="540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0" y="4868863"/>
            <a:ext cx="9107488" cy="369887"/>
          </a:xfrm>
          <a:prstGeom prst="rect">
            <a:avLst/>
          </a:prstGeom>
          <a:solidFill>
            <a:schemeClr val="accent6"/>
          </a:solidFill>
        </p:spPr>
        <p:txBody>
          <a:bodyPr>
            <a:spAutoFit/>
          </a:bodyPr>
          <a:lstStyle/>
          <a:p>
            <a:pPr algn="ctr">
              <a:defRPr/>
            </a:pPr>
            <a:r>
              <a:rPr lang="es-ES" sz="1800" dirty="0">
                <a:latin typeface="Arial" panose="020B0604020202020204" pitchFamily="34" charset="0"/>
              </a:rPr>
              <a:t>4 de mayo, en el Aula Magna de la Facultad, a las 10,30 horas</a:t>
            </a:r>
          </a:p>
        </p:txBody>
      </p:sp>
      <p:sp>
        <p:nvSpPr>
          <p:cNvPr id="2" name="Rectángulo 1"/>
          <p:cNvSpPr/>
          <p:nvPr/>
        </p:nvSpPr>
        <p:spPr bwMode="auto">
          <a:xfrm>
            <a:off x="6516688" y="5661025"/>
            <a:ext cx="2016125" cy="360363"/>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a:spAutoFit/>
          </a:bodyPr>
          <a:lstStyle/>
          <a:p>
            <a:pPr eaLnBrk="1" hangingPunct="1">
              <a:spcBef>
                <a:spcPct val="50000"/>
              </a:spcBef>
              <a:defRPr/>
            </a:pPr>
            <a:endParaRPr lang="es-ES"/>
          </a:p>
        </p:txBody>
      </p:sp>
      <p:sp>
        <p:nvSpPr>
          <p:cNvPr id="4" name="Rectángulo redondeado 3"/>
          <p:cNvSpPr/>
          <p:nvPr/>
        </p:nvSpPr>
        <p:spPr bwMode="auto">
          <a:xfrm>
            <a:off x="611188" y="6237288"/>
            <a:ext cx="1008062" cy="287337"/>
          </a:xfrm>
          <a:prstGeom prst="roundRect">
            <a:avLst/>
          </a:prstGeom>
          <a:solidFill>
            <a:schemeClr val="accent6">
              <a:lumMod val="50000"/>
            </a:schemeClr>
          </a:solidFill>
          <a:ln w="9525" cap="flat" cmpd="sng" algn="ctr">
            <a:noFill/>
            <a:prstDash val="solid"/>
            <a:round/>
            <a:headEnd type="none" w="med" len="med"/>
            <a:tailEnd type="none" w="med" len="med"/>
          </a:ln>
          <a:effectLst/>
        </p:spPr>
        <p:txBody>
          <a:bodyPr>
            <a:spAutoFit/>
          </a:bodyPr>
          <a:lstStyle/>
          <a:p>
            <a:pPr eaLnBrk="1" hangingPunct="1">
              <a:spcBef>
                <a:spcPct val="50000"/>
              </a:spcBef>
              <a:defRPr/>
            </a:pPr>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Título"/>
          <p:cNvSpPr>
            <a:spLocks noGrp="1"/>
          </p:cNvSpPr>
          <p:nvPr>
            <p:ph type="title"/>
          </p:nvPr>
        </p:nvSpPr>
        <p:spPr>
          <a:xfrm>
            <a:off x="-468313" y="285750"/>
            <a:ext cx="8686801" cy="838200"/>
          </a:xfrm>
        </p:spPr>
        <p:txBody>
          <a:bodyPr/>
          <a:lstStyle/>
          <a:p>
            <a:r>
              <a:rPr lang="es-ES_tradnl" altLang="es-ES" sz="2400" b="1" smtClean="0">
                <a:solidFill>
                  <a:srgbClr val="C00000"/>
                </a:solidFill>
              </a:rPr>
              <a:t>O L I M P I A D AS   D E   E C O N O M Í A </a:t>
            </a:r>
            <a:endParaRPr lang="es-ES" altLang="es-ES" sz="2400" b="1" smtClean="0">
              <a:solidFill>
                <a:srgbClr val="C00000"/>
              </a:solidFill>
            </a:endParaRPr>
          </a:p>
        </p:txBody>
      </p:sp>
      <p:sp>
        <p:nvSpPr>
          <p:cNvPr id="51203" name="2 Marcador de contenido"/>
          <p:cNvSpPr>
            <a:spLocks noGrp="1" noChangeAspect="1"/>
          </p:cNvSpPr>
          <p:nvPr>
            <p:ph idx="1"/>
          </p:nvPr>
        </p:nvSpPr>
        <p:spPr>
          <a:xfrm>
            <a:off x="314325" y="1125538"/>
            <a:ext cx="8686800" cy="358775"/>
          </a:xfrm>
        </p:spPr>
        <p:txBody>
          <a:bodyPr/>
          <a:lstStyle/>
          <a:p>
            <a:pPr algn="just">
              <a:lnSpc>
                <a:spcPct val="120000"/>
              </a:lnSpc>
              <a:buClr>
                <a:srgbClr val="000099"/>
              </a:buClr>
              <a:buSzPct val="70000"/>
              <a:buFont typeface="Wingdings" pitchFamily="2" charset="2"/>
              <a:buChar char="§"/>
            </a:pPr>
            <a:r>
              <a:rPr lang="es-ES_tradnl" altLang="es-ES" sz="1600" b="1" smtClean="0">
                <a:solidFill>
                  <a:srgbClr val="000099"/>
                </a:solidFill>
              </a:rPr>
              <a:t>Objetivo:</a:t>
            </a:r>
            <a:r>
              <a:rPr lang="es-ES_tradnl" altLang="es-ES" sz="1600" smtClean="0">
                <a:solidFill>
                  <a:srgbClr val="000099"/>
                </a:solidFill>
              </a:rPr>
              <a:t> estimular estudio Economía entre los jóvenes. </a:t>
            </a:r>
            <a:endParaRPr lang="es-ES" altLang="es-ES" sz="1600" smtClean="0">
              <a:solidFill>
                <a:srgbClr val="000099"/>
              </a:solidFill>
            </a:endParaRPr>
          </a:p>
        </p:txBody>
      </p:sp>
      <p:sp>
        <p:nvSpPr>
          <p:cNvPr id="5" name="2 Marcador de contenido"/>
          <p:cNvSpPr txBox="1">
            <a:spLocks noChangeAspect="1"/>
          </p:cNvSpPr>
          <p:nvPr/>
        </p:nvSpPr>
        <p:spPr>
          <a:xfrm>
            <a:off x="314325" y="1741488"/>
            <a:ext cx="8686800" cy="439737"/>
          </a:xfrm>
          <a:prstGeom prst="rect">
            <a:avLst/>
          </a:prstGeom>
        </p:spPr>
        <p:txBody>
          <a:bodyPr>
            <a:normAutofit/>
          </a:bodyPr>
          <a:lstStyle/>
          <a:p>
            <a:pPr marL="342900" indent="-342900" algn="just" eaLnBrk="1" fontAlgn="auto" hangingPunct="1">
              <a:spcBef>
                <a:spcPct val="20000"/>
              </a:spcBef>
              <a:spcAft>
                <a:spcPts val="0"/>
              </a:spcAft>
              <a:buClr>
                <a:srgbClr val="000099"/>
              </a:buClr>
              <a:buSzPct val="70000"/>
              <a:buFont typeface="Wingdings" pitchFamily="2" charset="2"/>
              <a:buChar char="§"/>
              <a:defRPr/>
            </a:pPr>
            <a:r>
              <a:rPr lang="es-ES_tradnl" sz="1600" dirty="0">
                <a:solidFill>
                  <a:srgbClr val="000099"/>
                </a:solidFill>
              </a:rPr>
              <a:t>Participantes:</a:t>
            </a:r>
            <a:r>
              <a:rPr lang="es-ES_tradnl" sz="1600" b="0" dirty="0">
                <a:solidFill>
                  <a:srgbClr val="000099"/>
                </a:solidFill>
                <a:latin typeface="+mn-lt"/>
              </a:rPr>
              <a:t> alumnos que cursen Economía de la Empresa en 2º bachillerato.</a:t>
            </a:r>
            <a:endParaRPr lang="es-ES" sz="1600" b="0" dirty="0">
              <a:solidFill>
                <a:srgbClr val="000099"/>
              </a:solidFill>
              <a:latin typeface="+mn-lt"/>
            </a:endParaRPr>
          </a:p>
        </p:txBody>
      </p:sp>
      <p:sp>
        <p:nvSpPr>
          <p:cNvPr id="51205" name="2 Marcador de contenido"/>
          <p:cNvSpPr txBox="1">
            <a:spLocks noChangeAspect="1"/>
          </p:cNvSpPr>
          <p:nvPr/>
        </p:nvSpPr>
        <p:spPr bwMode="auto">
          <a:xfrm>
            <a:off x="314325" y="2982913"/>
            <a:ext cx="8686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buClr>
                <a:srgbClr val="000099"/>
              </a:buClr>
              <a:buSzPct val="70000"/>
              <a:buFont typeface="Wingdings" pitchFamily="2" charset="2"/>
              <a:buChar char="§"/>
            </a:pPr>
            <a:r>
              <a:rPr lang="es-ES_tradnl" altLang="es-ES" sz="1600">
                <a:solidFill>
                  <a:srgbClr val="000099"/>
                </a:solidFill>
              </a:rPr>
              <a:t>Inscripción</a:t>
            </a:r>
            <a:r>
              <a:rPr lang="es-ES_tradnl" altLang="es-ES" sz="1600">
                <a:solidFill>
                  <a:srgbClr val="C00000"/>
                </a:solidFill>
              </a:rPr>
              <a:t>: </a:t>
            </a:r>
            <a:r>
              <a:rPr lang="es-ES_tradnl" altLang="es-ES" sz="1600">
                <a:solidFill>
                  <a:srgbClr val="C00000"/>
                </a:solidFill>
                <a:hlinkClick r:id="rId3"/>
              </a:rPr>
              <a:t>www.economicas.uma.es</a:t>
            </a:r>
            <a:r>
              <a:rPr lang="es-ES_tradnl" altLang="es-ES" sz="1600">
                <a:solidFill>
                  <a:srgbClr val="C00000"/>
                </a:solidFill>
              </a:rPr>
              <a:t>.</a:t>
            </a:r>
          </a:p>
        </p:txBody>
      </p:sp>
      <p:sp>
        <p:nvSpPr>
          <p:cNvPr id="7" name="2 Marcador de contenido"/>
          <p:cNvSpPr txBox="1">
            <a:spLocks noChangeAspect="1"/>
          </p:cNvSpPr>
          <p:nvPr/>
        </p:nvSpPr>
        <p:spPr>
          <a:xfrm>
            <a:off x="314325" y="2438400"/>
            <a:ext cx="8686800" cy="287338"/>
          </a:xfrm>
          <a:prstGeom prst="rect">
            <a:avLst/>
          </a:prstGeom>
        </p:spPr>
        <p:txBody>
          <a:bodyPr>
            <a:normAutofit fontScale="92500" lnSpcReduction="20000"/>
          </a:bodyPr>
          <a:lstStyle/>
          <a:p>
            <a:pPr marL="342900" indent="-342900" algn="just" eaLnBrk="1" fontAlgn="auto" hangingPunct="1">
              <a:spcBef>
                <a:spcPct val="20000"/>
              </a:spcBef>
              <a:spcAft>
                <a:spcPts val="0"/>
              </a:spcAft>
              <a:buClr>
                <a:srgbClr val="000099"/>
              </a:buClr>
              <a:buSzPct val="70000"/>
              <a:buFont typeface="Wingdings" pitchFamily="2" charset="2"/>
              <a:buChar char="§"/>
              <a:defRPr/>
            </a:pPr>
            <a:r>
              <a:rPr lang="es-ES_tradnl" sz="1600" dirty="0">
                <a:solidFill>
                  <a:srgbClr val="000099"/>
                </a:solidFill>
              </a:rPr>
              <a:t>Temario y prueba</a:t>
            </a:r>
            <a:r>
              <a:rPr lang="es-ES_tradnl" sz="1600" b="0" dirty="0">
                <a:solidFill>
                  <a:srgbClr val="000099"/>
                </a:solidFill>
                <a:latin typeface="+mn-lt"/>
              </a:rPr>
              <a:t>:</a:t>
            </a:r>
            <a:r>
              <a:rPr lang="es-ES_tradnl" sz="1600" b="0" dirty="0">
                <a:solidFill>
                  <a:srgbClr val="000099"/>
                </a:solidFill>
              </a:rPr>
              <a:t> </a:t>
            </a:r>
            <a:r>
              <a:rPr lang="es-ES_tradnl" sz="1600" dirty="0">
                <a:solidFill>
                  <a:srgbClr val="000099"/>
                </a:solidFill>
              </a:rPr>
              <a:t>similar al de Selectiv</a:t>
            </a:r>
            <a:r>
              <a:rPr lang="es-ES_tradnl" sz="1600" b="0" dirty="0">
                <a:solidFill>
                  <a:srgbClr val="000099"/>
                </a:solidFill>
              </a:rPr>
              <a:t>i</a:t>
            </a:r>
            <a:r>
              <a:rPr lang="es-ES_tradnl" sz="1600" dirty="0">
                <a:solidFill>
                  <a:srgbClr val="000099"/>
                </a:solidFill>
              </a:rPr>
              <a:t>dad. </a:t>
            </a:r>
            <a:endParaRPr lang="es-ES" sz="1600" b="0" dirty="0">
              <a:solidFill>
                <a:srgbClr val="000099"/>
              </a:solidFill>
            </a:endParaRPr>
          </a:p>
        </p:txBody>
      </p:sp>
      <p:sp>
        <p:nvSpPr>
          <p:cNvPr id="51207" name="2 Marcador de contenido"/>
          <p:cNvSpPr txBox="1">
            <a:spLocks noChangeAspect="1"/>
          </p:cNvSpPr>
          <p:nvPr/>
        </p:nvSpPr>
        <p:spPr bwMode="auto">
          <a:xfrm>
            <a:off x="314325" y="3633788"/>
            <a:ext cx="86868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800100" indent="-34290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rgbClr val="000099"/>
              </a:buClr>
              <a:buSzPct val="70000"/>
              <a:buFont typeface="Wingdings" pitchFamily="2" charset="2"/>
              <a:buChar char="§"/>
            </a:pPr>
            <a:r>
              <a:rPr lang="es-ES_tradnl" altLang="es-ES" sz="1600">
                <a:solidFill>
                  <a:srgbClr val="000099"/>
                </a:solidFill>
              </a:rPr>
              <a:t>Premios: </a:t>
            </a:r>
          </a:p>
          <a:p>
            <a:pPr lvl="1" eaLnBrk="1" hangingPunct="1">
              <a:buClr>
                <a:srgbClr val="000099"/>
              </a:buClr>
              <a:buSzPct val="70000"/>
              <a:buFont typeface="Wingdings" pitchFamily="2" charset="2"/>
              <a:buChar char="§"/>
            </a:pPr>
            <a:r>
              <a:rPr lang="es-ES_tradnl" altLang="es-ES" sz="1600">
                <a:solidFill>
                  <a:srgbClr val="000099"/>
                </a:solidFill>
              </a:rPr>
              <a:t>3 matrículas gratuitas.</a:t>
            </a:r>
          </a:p>
          <a:p>
            <a:pPr lvl="1" eaLnBrk="1" hangingPunct="1">
              <a:buClr>
                <a:srgbClr val="000099"/>
              </a:buClr>
              <a:buSzPct val="70000"/>
              <a:buFont typeface="Wingdings" pitchFamily="2" charset="2"/>
              <a:buChar char="§"/>
            </a:pPr>
            <a:r>
              <a:rPr lang="es-ES_tradnl" altLang="es-ES" sz="1600">
                <a:solidFill>
                  <a:srgbClr val="000099"/>
                </a:solidFill>
              </a:rPr>
              <a:t>3 ordenadores portátiles a los alumnos y a profesores.</a:t>
            </a:r>
          </a:p>
          <a:p>
            <a:pPr lvl="1" eaLnBrk="1" hangingPunct="1">
              <a:buClr>
                <a:srgbClr val="000099"/>
              </a:buClr>
              <a:buSzPct val="70000"/>
              <a:buFont typeface="Wingdings" pitchFamily="2" charset="2"/>
              <a:buChar char="§"/>
            </a:pPr>
            <a:r>
              <a:rPr lang="es-ES_tradnl" altLang="es-ES" sz="1600">
                <a:solidFill>
                  <a:srgbClr val="000099"/>
                </a:solidFill>
              </a:rPr>
              <a:t>Participación en la OLIMPIADA NACIONAL.</a:t>
            </a:r>
            <a:r>
              <a:rPr lang="es-ES_tradnl" altLang="es-ES" sz="1600" b="0">
                <a:solidFill>
                  <a:srgbClr val="000099"/>
                </a:solidFill>
              </a:rPr>
              <a:t> </a:t>
            </a:r>
            <a:endParaRPr lang="es-ES" altLang="es-ES" sz="1600" b="0">
              <a:solidFill>
                <a:srgbClr val="00009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3 Imagen" descr="DSCN157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19"/>
          <p:cNvSpPr txBox="1">
            <a:spLocks noChangeArrowheads="1"/>
          </p:cNvSpPr>
          <p:nvPr/>
        </p:nvSpPr>
        <p:spPr bwMode="auto">
          <a:xfrm>
            <a:off x="827088" y="1951038"/>
            <a:ext cx="7632700" cy="3278187"/>
          </a:xfrm>
          <a:prstGeom prst="rect">
            <a:avLst/>
          </a:prstGeom>
          <a:noFill/>
          <a:ln w="9525">
            <a:noFill/>
            <a:miter lim="800000"/>
            <a:headEnd/>
            <a:tailEnd/>
          </a:ln>
        </p:spPr>
        <p:txBody>
          <a:bodyPr>
            <a:spAutoFit/>
          </a:bodyPr>
          <a:lstStyle/>
          <a:p>
            <a:pPr marL="342900" indent="-342900" algn="just" eaLnBrk="1" hangingPunct="1">
              <a:spcBef>
                <a:spcPct val="50000"/>
              </a:spcBef>
              <a:buFont typeface="+mj-lt"/>
              <a:buAutoNum type="arabicPeriod"/>
              <a:defRPr/>
            </a:pPr>
            <a:r>
              <a:rPr lang="es-ES_tradnl" sz="1800" dirty="0">
                <a:solidFill>
                  <a:srgbClr val="000099"/>
                </a:solidFill>
                <a:latin typeface="+mn-lt"/>
              </a:rPr>
              <a:t>Grado en Economía (</a:t>
            </a:r>
            <a:r>
              <a:rPr lang="es-ES_tradnl" sz="1800" dirty="0" smtClean="0">
                <a:solidFill>
                  <a:srgbClr val="000099"/>
                </a:solidFill>
                <a:latin typeface="+mn-lt"/>
              </a:rPr>
              <a:t>ECO)</a:t>
            </a:r>
            <a:endParaRPr lang="es-ES_tradnl" sz="1800" dirty="0">
              <a:solidFill>
                <a:srgbClr val="000099"/>
              </a:solidFill>
              <a:latin typeface="+mn-lt"/>
            </a:endParaRPr>
          </a:p>
          <a:p>
            <a:pPr marL="342900" indent="-342900" algn="just" eaLnBrk="1" hangingPunct="1">
              <a:spcBef>
                <a:spcPct val="50000"/>
              </a:spcBef>
              <a:buFont typeface="+mj-lt"/>
              <a:buAutoNum type="arabicPeriod"/>
              <a:defRPr/>
            </a:pPr>
            <a:r>
              <a:rPr lang="es-ES_tradnl" sz="1800" dirty="0">
                <a:solidFill>
                  <a:srgbClr val="000099"/>
                </a:solidFill>
                <a:latin typeface="+mn-lt"/>
              </a:rPr>
              <a:t>Grado en Administración y Dirección de Empresas (ADE)</a:t>
            </a:r>
            <a:endParaRPr lang="es-ES" sz="1800" dirty="0">
              <a:solidFill>
                <a:srgbClr val="000099"/>
              </a:solidFill>
              <a:latin typeface="+mn-lt"/>
            </a:endParaRPr>
          </a:p>
          <a:p>
            <a:pPr marL="342900" indent="-342900" algn="just" eaLnBrk="1" hangingPunct="1">
              <a:spcBef>
                <a:spcPct val="50000"/>
              </a:spcBef>
              <a:buFont typeface="+mj-lt"/>
              <a:buAutoNum type="arabicPeriod"/>
              <a:defRPr/>
            </a:pPr>
            <a:r>
              <a:rPr lang="es-ES_tradnl" sz="1800" dirty="0">
                <a:solidFill>
                  <a:srgbClr val="000099"/>
                </a:solidFill>
                <a:latin typeface="+mn-lt"/>
              </a:rPr>
              <a:t>Grado en Finanzas y Contabilidad (FICO)</a:t>
            </a:r>
          </a:p>
          <a:p>
            <a:pPr marL="342900" indent="-342900" algn="just" eaLnBrk="1" hangingPunct="1">
              <a:spcBef>
                <a:spcPct val="50000"/>
              </a:spcBef>
              <a:buFont typeface="+mj-lt"/>
              <a:buAutoNum type="arabicPeriod"/>
              <a:defRPr/>
            </a:pPr>
            <a:r>
              <a:rPr lang="es-ES_tradnl" sz="1800" dirty="0">
                <a:solidFill>
                  <a:srgbClr val="FF0000"/>
                </a:solidFill>
              </a:rPr>
              <a:t>Grado en Administración y Dirección de Empresas (ADE) + Grado en Derecho</a:t>
            </a:r>
          </a:p>
          <a:p>
            <a:pPr marL="342900" indent="-342900" algn="just" eaLnBrk="1" hangingPunct="1">
              <a:spcBef>
                <a:spcPct val="50000"/>
              </a:spcBef>
              <a:buFont typeface="+mj-lt"/>
              <a:buAutoNum type="arabicPeriod"/>
              <a:defRPr/>
            </a:pPr>
            <a:r>
              <a:rPr lang="es-ES_tradnl" sz="1800" dirty="0">
                <a:solidFill>
                  <a:srgbClr val="FF0000"/>
                </a:solidFill>
              </a:rPr>
              <a:t>Grado en Economía + Grado Administración y Dirección de Empresas </a:t>
            </a:r>
            <a:r>
              <a:rPr lang="es-ES_tradnl" sz="1800" dirty="0">
                <a:solidFill>
                  <a:schemeClr val="tx1"/>
                </a:solidFill>
                <a:latin typeface="Arial" panose="020B0604020202020204" pitchFamily="34" charset="0"/>
              </a:rPr>
              <a:t>(Español-Inglés)</a:t>
            </a:r>
            <a:endParaRPr lang="es-ES" sz="1800" dirty="0">
              <a:solidFill>
                <a:schemeClr val="tx1"/>
              </a:solidFill>
              <a:latin typeface="Arial" panose="020B0604020202020204" pitchFamily="34" charset="0"/>
            </a:endParaRPr>
          </a:p>
          <a:p>
            <a:pPr marL="342900" indent="-342900" algn="just" eaLnBrk="1" hangingPunct="1">
              <a:spcBef>
                <a:spcPct val="50000"/>
              </a:spcBef>
              <a:buFont typeface="+mj-lt"/>
              <a:buAutoNum type="arabicPeriod"/>
              <a:defRPr/>
            </a:pPr>
            <a:r>
              <a:rPr lang="es-ES_tradnl" sz="1800" dirty="0">
                <a:solidFill>
                  <a:srgbClr val="FF0000"/>
                </a:solidFill>
              </a:rPr>
              <a:t>Grado en Finanzas y Contabilidad + Grado en Administración y Dirección de Empresas</a:t>
            </a:r>
            <a:endParaRPr lang="es-ES" sz="2400" dirty="0">
              <a:solidFill>
                <a:srgbClr val="FF0000"/>
              </a:solidFill>
              <a:latin typeface="+mn-lt"/>
            </a:endParaRPr>
          </a:p>
        </p:txBody>
      </p:sp>
      <p:sp>
        <p:nvSpPr>
          <p:cNvPr id="7171" name="Text Box 14"/>
          <p:cNvSpPr txBox="1">
            <a:spLocks noChangeArrowheads="1"/>
          </p:cNvSpPr>
          <p:nvPr/>
        </p:nvSpPr>
        <p:spPr bwMode="auto">
          <a:xfrm>
            <a:off x="928688" y="1125538"/>
            <a:ext cx="557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s-ES" altLang="es-ES" sz="2000">
              <a:solidFill>
                <a:srgbClr val="000099"/>
              </a:solidFill>
            </a:endParaRPr>
          </a:p>
        </p:txBody>
      </p:sp>
      <p:sp>
        <p:nvSpPr>
          <p:cNvPr id="7172" name="Text Box 14"/>
          <p:cNvSpPr txBox="1">
            <a:spLocks noChangeArrowheads="1"/>
          </p:cNvSpPr>
          <p:nvPr/>
        </p:nvSpPr>
        <p:spPr bwMode="auto">
          <a:xfrm>
            <a:off x="900113" y="981075"/>
            <a:ext cx="7343775" cy="522288"/>
          </a:xfrm>
          <a:prstGeom prst="rect">
            <a:avLst/>
          </a:prstGeom>
          <a:solidFill>
            <a:srgbClr val="85C2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2800">
                <a:solidFill>
                  <a:srgbClr val="000099"/>
                </a:solidFill>
                <a:latin typeface="Times New Roman" pitchFamily="18" charset="0"/>
                <a:cs typeface="Times New Roman" pitchFamily="18" charset="0"/>
              </a:rPr>
              <a:t>¿Qué titulaciones se estudian en esta Facultad?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3 Imagen" descr="DSCN158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a:xfrm>
            <a:off x="-1404938" y="115888"/>
            <a:ext cx="8686801" cy="838200"/>
          </a:xfrm>
        </p:spPr>
        <p:txBody>
          <a:bodyPr/>
          <a:lstStyle/>
          <a:p>
            <a:r>
              <a:rPr lang="es-ES_tradnl" altLang="es-ES" sz="2800" b="1" smtClean="0">
                <a:solidFill>
                  <a:srgbClr val="C00000"/>
                </a:solidFill>
              </a:rPr>
              <a:t>¿q u é   d e c i d o?</a:t>
            </a:r>
            <a:endParaRPr lang="es-ES" altLang="es-ES" sz="2800" b="1" smtClean="0">
              <a:solidFill>
                <a:srgbClr val="C00000"/>
              </a:solidFill>
            </a:endParaRPr>
          </a:p>
        </p:txBody>
      </p:sp>
      <p:sp>
        <p:nvSpPr>
          <p:cNvPr id="55299" name="2 Marcador de contenido"/>
          <p:cNvSpPr>
            <a:spLocks noGrp="1" noChangeAspect="1"/>
          </p:cNvSpPr>
          <p:nvPr>
            <p:ph idx="1"/>
          </p:nvPr>
        </p:nvSpPr>
        <p:spPr>
          <a:xfrm>
            <a:off x="1573213" y="1412875"/>
            <a:ext cx="8686800" cy="576263"/>
          </a:xfrm>
        </p:spPr>
        <p:txBody>
          <a:bodyPr/>
          <a:lstStyle/>
          <a:p>
            <a:pPr>
              <a:lnSpc>
                <a:spcPct val="80000"/>
              </a:lnSpc>
              <a:buClr>
                <a:srgbClr val="000099"/>
              </a:buClr>
              <a:buSzPct val="70000"/>
              <a:buFont typeface="Wingdings" pitchFamily="2" charset="2"/>
              <a:buChar char="§"/>
            </a:pPr>
            <a:r>
              <a:rPr lang="es-ES_tradnl" altLang="es-ES" b="1" smtClean="0">
                <a:solidFill>
                  <a:srgbClr val="000099"/>
                </a:solidFill>
              </a:rPr>
              <a:t>Buena información.</a:t>
            </a:r>
            <a:r>
              <a:rPr lang="es-ES_tradnl" altLang="es-ES" sz="2800" smtClean="0">
                <a:solidFill>
                  <a:srgbClr val="000099"/>
                </a:solidFill>
              </a:rPr>
              <a:t> </a:t>
            </a:r>
            <a:endParaRPr lang="es-ES" altLang="es-ES" sz="2800" smtClean="0">
              <a:solidFill>
                <a:srgbClr val="000099"/>
              </a:solidFill>
            </a:endParaRPr>
          </a:p>
        </p:txBody>
      </p:sp>
      <p:sp>
        <p:nvSpPr>
          <p:cNvPr id="4" name="2 Marcador de contenido"/>
          <p:cNvSpPr txBox="1">
            <a:spLocks noChangeAspect="1"/>
          </p:cNvSpPr>
          <p:nvPr/>
        </p:nvSpPr>
        <p:spPr>
          <a:xfrm>
            <a:off x="1573213" y="2205038"/>
            <a:ext cx="8686800" cy="647700"/>
          </a:xfrm>
          <a:prstGeom prst="rect">
            <a:avLst/>
          </a:prstGeom>
        </p:spPr>
        <p:txBody>
          <a:bodyPr>
            <a:normAutofit/>
          </a:bodyPr>
          <a:lstStyle/>
          <a:p>
            <a:pPr marL="342900" indent="-342900" eaLnBrk="1" fontAlgn="auto" hangingPunct="1">
              <a:spcBef>
                <a:spcPct val="20000"/>
              </a:spcBef>
              <a:spcAft>
                <a:spcPts val="0"/>
              </a:spcAft>
              <a:buClr>
                <a:srgbClr val="000099"/>
              </a:buClr>
              <a:buSzPct val="70000"/>
              <a:buFont typeface="Wingdings" pitchFamily="2" charset="2"/>
              <a:buChar char="§"/>
              <a:defRPr/>
            </a:pPr>
            <a:r>
              <a:rPr lang="es-ES_tradnl" sz="3200" dirty="0">
                <a:solidFill>
                  <a:srgbClr val="000099"/>
                </a:solidFill>
                <a:latin typeface="+mn-lt"/>
              </a:rPr>
              <a:t>Actitud / Aptitud.</a:t>
            </a:r>
            <a:endParaRPr lang="es-ES" sz="3200" b="0" dirty="0">
              <a:solidFill>
                <a:srgbClr val="000099"/>
              </a:solidFill>
              <a:latin typeface="+mn-lt"/>
            </a:endParaRPr>
          </a:p>
        </p:txBody>
      </p:sp>
      <p:sp>
        <p:nvSpPr>
          <p:cNvPr id="55301" name="2 Marcador de contenido"/>
          <p:cNvSpPr txBox="1">
            <a:spLocks noChangeAspect="1"/>
          </p:cNvSpPr>
          <p:nvPr/>
        </p:nvSpPr>
        <p:spPr bwMode="auto">
          <a:xfrm>
            <a:off x="1573213" y="4810125"/>
            <a:ext cx="8686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rgbClr val="000099"/>
              </a:buClr>
              <a:buSzPct val="70000"/>
              <a:buFont typeface="Wingdings" pitchFamily="2" charset="2"/>
              <a:buChar char="§"/>
            </a:pPr>
            <a:r>
              <a:rPr lang="es-ES_tradnl" altLang="es-ES">
                <a:solidFill>
                  <a:srgbClr val="000099"/>
                </a:solidFill>
              </a:rPr>
              <a:t>Buen ánimo.</a:t>
            </a:r>
            <a:endParaRPr lang="es-ES" altLang="es-ES" sz="3800" b="0">
              <a:solidFill>
                <a:srgbClr val="000099"/>
              </a:solidFill>
            </a:endParaRPr>
          </a:p>
        </p:txBody>
      </p:sp>
      <p:sp>
        <p:nvSpPr>
          <p:cNvPr id="10" name="2 Marcador de contenido"/>
          <p:cNvSpPr txBox="1">
            <a:spLocks noChangeAspect="1"/>
          </p:cNvSpPr>
          <p:nvPr/>
        </p:nvSpPr>
        <p:spPr>
          <a:xfrm>
            <a:off x="1573213" y="3068638"/>
            <a:ext cx="8686800" cy="582612"/>
          </a:xfrm>
          <a:prstGeom prst="rect">
            <a:avLst/>
          </a:prstGeom>
        </p:spPr>
        <p:txBody>
          <a:bodyPr>
            <a:normAutofit/>
          </a:bodyPr>
          <a:lstStyle/>
          <a:p>
            <a:pPr marL="342900" indent="-342900" eaLnBrk="1" fontAlgn="auto" hangingPunct="1">
              <a:spcBef>
                <a:spcPct val="20000"/>
              </a:spcBef>
              <a:spcAft>
                <a:spcPts val="0"/>
              </a:spcAft>
              <a:buClr>
                <a:srgbClr val="000099"/>
              </a:buClr>
              <a:buSzPct val="70000"/>
              <a:buFont typeface="Wingdings" pitchFamily="2" charset="2"/>
              <a:buChar char="§"/>
              <a:defRPr/>
            </a:pPr>
            <a:r>
              <a:rPr lang="es-ES_tradnl" sz="3200" dirty="0">
                <a:solidFill>
                  <a:srgbClr val="000099"/>
                </a:solidFill>
              </a:rPr>
              <a:t>Constancia.</a:t>
            </a:r>
            <a:endParaRPr lang="es-ES" sz="3200" b="0" dirty="0">
              <a:solidFill>
                <a:srgbClr val="000099"/>
              </a:solidFill>
              <a:latin typeface="+mn-lt"/>
            </a:endParaRPr>
          </a:p>
        </p:txBody>
      </p:sp>
      <p:sp>
        <p:nvSpPr>
          <p:cNvPr id="13" name="2 Marcador de contenido"/>
          <p:cNvSpPr txBox="1">
            <a:spLocks noChangeAspect="1"/>
          </p:cNvSpPr>
          <p:nvPr/>
        </p:nvSpPr>
        <p:spPr>
          <a:xfrm>
            <a:off x="1573213" y="3867150"/>
            <a:ext cx="8686800" cy="727075"/>
          </a:xfrm>
          <a:prstGeom prst="rect">
            <a:avLst/>
          </a:prstGeom>
        </p:spPr>
        <p:txBody>
          <a:bodyPr>
            <a:normAutofit/>
          </a:bodyPr>
          <a:lstStyle/>
          <a:p>
            <a:pPr marL="342900" indent="-342900" eaLnBrk="1" fontAlgn="auto" hangingPunct="1">
              <a:spcBef>
                <a:spcPct val="20000"/>
              </a:spcBef>
              <a:spcAft>
                <a:spcPts val="0"/>
              </a:spcAft>
              <a:buClr>
                <a:srgbClr val="000099"/>
              </a:buClr>
              <a:buSzPct val="70000"/>
              <a:buFont typeface="Wingdings" pitchFamily="2" charset="2"/>
              <a:buChar char="§"/>
              <a:defRPr/>
            </a:pPr>
            <a:r>
              <a:rPr lang="es-ES_tradnl" sz="3200" dirty="0">
                <a:solidFill>
                  <a:srgbClr val="000099"/>
                </a:solidFill>
              </a:rPr>
              <a:t>Esfuerzo</a:t>
            </a:r>
            <a:r>
              <a:rPr lang="es-ES_tradnl" sz="3200" dirty="0">
                <a:solidFill>
                  <a:srgbClr val="000099"/>
                </a:solidFill>
                <a:latin typeface="+mn-lt"/>
              </a:rPr>
              <a:t>.</a:t>
            </a:r>
            <a:endParaRPr lang="es-ES" sz="3200" b="0" dirty="0">
              <a:solidFill>
                <a:srgbClr val="000099"/>
              </a:solidFill>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443977" y="980728"/>
            <a:ext cx="82867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es-ES_tradnl" altLang="es-ES" sz="1600" b="0" dirty="0">
                <a:solidFill>
                  <a:srgbClr val="003366"/>
                </a:solidFill>
              </a:rPr>
              <a:t>Los alumnos pueden consultar toda la información a través de la página web:</a:t>
            </a:r>
            <a:endParaRPr lang="es-ES" altLang="es-ES" sz="1600" dirty="0">
              <a:solidFill>
                <a:srgbClr val="003366"/>
              </a:solidFill>
            </a:endParaRPr>
          </a:p>
        </p:txBody>
      </p:sp>
      <p:sp>
        <p:nvSpPr>
          <p:cNvPr id="3" name="2 CuadroTexto"/>
          <p:cNvSpPr txBox="1"/>
          <p:nvPr/>
        </p:nvSpPr>
        <p:spPr>
          <a:xfrm>
            <a:off x="389096" y="1404516"/>
            <a:ext cx="8286750" cy="368300"/>
          </a:xfrm>
          <a:prstGeom prst="rect">
            <a:avLst/>
          </a:prstGeom>
          <a:solidFill>
            <a:schemeClr val="bg2">
              <a:lumMod val="20000"/>
              <a:lumOff val="80000"/>
            </a:schemeClr>
          </a:solidFill>
        </p:spPr>
        <p:txBody>
          <a:bodyPr>
            <a:spAutoFit/>
          </a:bodyPr>
          <a:lstStyle/>
          <a:p>
            <a:pPr>
              <a:defRPr/>
            </a:pPr>
            <a:r>
              <a:rPr lang="es-ES" sz="1800" dirty="0">
                <a:solidFill>
                  <a:schemeClr val="accent1">
                    <a:lumMod val="10000"/>
                  </a:schemeClr>
                </a:solidFill>
              </a:rPr>
              <a:t>https://www.uma.es/facultad-de-ciencias-economicas-y-empresariales/</a:t>
            </a:r>
          </a:p>
        </p:txBody>
      </p:sp>
      <p:pic>
        <p:nvPicPr>
          <p:cNvPr id="573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804" t="7628" r="5026" b="5145"/>
          <a:stretch/>
        </p:blipFill>
        <p:spPr bwMode="auto">
          <a:xfrm>
            <a:off x="277585" y="1844824"/>
            <a:ext cx="8866415"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4" name="3 Flecha abajo"/>
          <p:cNvSpPr/>
          <p:nvPr/>
        </p:nvSpPr>
        <p:spPr bwMode="auto">
          <a:xfrm rot="20426765">
            <a:off x="359532" y="3753036"/>
            <a:ext cx="576064" cy="792088"/>
          </a:xfrm>
          <a:prstGeom prst="downArrow">
            <a:avLst>
              <a:gd name="adj1" fmla="val 38762"/>
              <a:gd name="adj2" fmla="val 50000"/>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ES" sz="1000" b="1" i="0" u="none" strike="noStrike" cap="none" normalizeH="0" baseline="0" smtClean="0">
              <a:ln>
                <a:noFill/>
              </a:ln>
              <a:solidFill>
                <a:schemeClr val="bg1"/>
              </a:solidFill>
              <a:effectLst/>
              <a:latin typeface="Arial" charset="0"/>
            </a:endParaRPr>
          </a:p>
        </p:txBody>
      </p:sp>
      <p:sp>
        <p:nvSpPr>
          <p:cNvPr id="5" name="4 Elipse"/>
          <p:cNvSpPr/>
          <p:nvPr/>
        </p:nvSpPr>
        <p:spPr bwMode="auto">
          <a:xfrm>
            <a:off x="5724128" y="1844824"/>
            <a:ext cx="1080120" cy="504056"/>
          </a:xfrm>
          <a:prstGeom prst="ellipse">
            <a:avLst/>
          </a:prstGeom>
          <a:noFill/>
          <a:ln w="28575"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ES" sz="1000" b="1" i="0" u="none" strike="noStrike" cap="none" normalizeH="0" baseline="0" smtClean="0">
              <a:ln>
                <a:noFill/>
              </a:ln>
              <a:solidFill>
                <a:schemeClr val="bg1"/>
              </a:solidFill>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14"/>
          <p:cNvSpPr txBox="1">
            <a:spLocks noChangeArrowheads="1"/>
          </p:cNvSpPr>
          <p:nvPr/>
        </p:nvSpPr>
        <p:spPr bwMode="auto">
          <a:xfrm>
            <a:off x="928688" y="1125538"/>
            <a:ext cx="557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s-ES" altLang="es-ES" sz="2000">
              <a:solidFill>
                <a:srgbClr val="000099"/>
              </a:solidFill>
            </a:endParaRPr>
          </a:p>
        </p:txBody>
      </p:sp>
      <p:sp>
        <p:nvSpPr>
          <p:cNvPr id="7" name="Text Box 19"/>
          <p:cNvSpPr txBox="1">
            <a:spLocks noChangeArrowheads="1"/>
          </p:cNvSpPr>
          <p:nvPr/>
        </p:nvSpPr>
        <p:spPr bwMode="auto">
          <a:xfrm>
            <a:off x="250825" y="1214438"/>
            <a:ext cx="8713788" cy="3970337"/>
          </a:xfrm>
          <a:prstGeom prst="rect">
            <a:avLst/>
          </a:prstGeom>
          <a:noFill/>
          <a:ln w="9525">
            <a:noFill/>
            <a:miter lim="800000"/>
            <a:headEnd/>
            <a:tailEnd/>
          </a:ln>
        </p:spPr>
        <p:txBody>
          <a:bodyPr>
            <a:spAutoFit/>
          </a:bodyPr>
          <a:lstStyle/>
          <a:p>
            <a:pPr algn="just" eaLnBrk="1" hangingPunct="1">
              <a:spcBef>
                <a:spcPct val="50000"/>
              </a:spcBef>
              <a:defRPr/>
            </a:pPr>
            <a:r>
              <a:rPr lang="es-ES_tradnl" sz="1800" dirty="0">
                <a:solidFill>
                  <a:srgbClr val="000099"/>
                </a:solidFill>
                <a:latin typeface="+mn-lt"/>
              </a:rPr>
              <a:t>Son titulaciones que presentan </a:t>
            </a:r>
            <a:r>
              <a:rPr lang="es-ES_tradnl" sz="1800" u="sng" dirty="0">
                <a:solidFill>
                  <a:srgbClr val="000099"/>
                </a:solidFill>
                <a:latin typeface="+mn-lt"/>
              </a:rPr>
              <a:t>similitudes,</a:t>
            </a:r>
            <a:r>
              <a:rPr lang="es-ES_tradnl" sz="1800" dirty="0">
                <a:solidFill>
                  <a:srgbClr val="000099"/>
                </a:solidFill>
                <a:latin typeface="+mn-lt"/>
              </a:rPr>
              <a:t> pero que contienen también grandes </a:t>
            </a:r>
            <a:r>
              <a:rPr lang="es-ES_tradnl" sz="1800" u="sng" dirty="0">
                <a:solidFill>
                  <a:srgbClr val="000099"/>
                </a:solidFill>
                <a:latin typeface="+mn-lt"/>
              </a:rPr>
              <a:t>diferencias.</a:t>
            </a:r>
          </a:p>
          <a:p>
            <a:pPr algn="just" eaLnBrk="1" hangingPunct="1">
              <a:spcBef>
                <a:spcPct val="50000"/>
              </a:spcBef>
              <a:defRPr/>
            </a:pPr>
            <a:endParaRPr lang="es-ES_tradnl" sz="1800" dirty="0">
              <a:solidFill>
                <a:srgbClr val="000099"/>
              </a:solidFill>
              <a:latin typeface="+mn-lt"/>
            </a:endParaRPr>
          </a:p>
          <a:p>
            <a:pPr algn="just" eaLnBrk="1" hangingPunct="1">
              <a:spcBef>
                <a:spcPct val="50000"/>
              </a:spcBef>
              <a:defRPr/>
            </a:pPr>
            <a:r>
              <a:rPr lang="es-ES" sz="1800" u="sng" dirty="0">
                <a:solidFill>
                  <a:srgbClr val="C00000"/>
                </a:solidFill>
              </a:rPr>
              <a:t>Tienen en común </a:t>
            </a:r>
            <a:r>
              <a:rPr lang="es-ES" sz="1800" dirty="0">
                <a:solidFill>
                  <a:srgbClr val="000099"/>
                </a:solidFill>
              </a:rPr>
              <a:t>que necesitan unas </a:t>
            </a:r>
            <a:r>
              <a:rPr lang="es-ES" sz="1800" i="1" u="sng" dirty="0">
                <a:solidFill>
                  <a:srgbClr val="000099"/>
                </a:solidFill>
              </a:rPr>
              <a:t>herramientas instrumentales </a:t>
            </a:r>
            <a:r>
              <a:rPr lang="es-ES" sz="1800" dirty="0">
                <a:solidFill>
                  <a:srgbClr val="000099"/>
                </a:solidFill>
              </a:rPr>
              <a:t>que son tanto del campo de las letras como de las ciencias. Por ejemplo, tienen:</a:t>
            </a:r>
          </a:p>
          <a:p>
            <a:pPr algn="just" eaLnBrk="1" hangingPunct="1">
              <a:spcBef>
                <a:spcPct val="50000"/>
              </a:spcBef>
              <a:defRPr/>
            </a:pPr>
            <a:r>
              <a:rPr lang="es-ES" sz="1800" dirty="0">
                <a:solidFill>
                  <a:srgbClr val="000099"/>
                </a:solidFill>
              </a:rPr>
              <a:t> </a:t>
            </a:r>
            <a:r>
              <a:rPr lang="es-ES" sz="1800" u="sng" dirty="0">
                <a:solidFill>
                  <a:srgbClr val="000099"/>
                </a:solidFill>
              </a:rPr>
              <a:t>Asignaturas de Letras</a:t>
            </a:r>
            <a:r>
              <a:rPr lang="es-ES" sz="1800" dirty="0">
                <a:solidFill>
                  <a:srgbClr val="000099"/>
                </a:solidFill>
              </a:rPr>
              <a:t> como DERECHO e HISTORIA</a:t>
            </a:r>
          </a:p>
          <a:p>
            <a:pPr algn="just" eaLnBrk="1" hangingPunct="1">
              <a:spcBef>
                <a:spcPct val="50000"/>
              </a:spcBef>
              <a:defRPr/>
            </a:pPr>
            <a:r>
              <a:rPr lang="es-ES" sz="1800" u="sng" dirty="0">
                <a:solidFill>
                  <a:srgbClr val="000099"/>
                </a:solidFill>
              </a:rPr>
              <a:t>Asignaturas de Ciencias</a:t>
            </a:r>
            <a:r>
              <a:rPr lang="es-ES" sz="1800" dirty="0">
                <a:solidFill>
                  <a:srgbClr val="000099"/>
                </a:solidFill>
              </a:rPr>
              <a:t> como MATEMÁTICAS, ESTADÍSTICA y ECONOMETRÍA</a:t>
            </a:r>
          </a:p>
          <a:p>
            <a:pPr algn="just" eaLnBrk="1" hangingPunct="1">
              <a:spcBef>
                <a:spcPct val="50000"/>
              </a:spcBef>
              <a:defRPr/>
            </a:pPr>
            <a:endParaRPr lang="es-ES" sz="1800" dirty="0">
              <a:solidFill>
                <a:srgbClr val="000099"/>
              </a:solidFill>
            </a:endParaRPr>
          </a:p>
          <a:p>
            <a:pPr algn="just" eaLnBrk="1" hangingPunct="1">
              <a:spcBef>
                <a:spcPct val="50000"/>
              </a:spcBef>
              <a:defRPr/>
            </a:pPr>
            <a:r>
              <a:rPr lang="es-ES" sz="1800" dirty="0">
                <a:solidFill>
                  <a:srgbClr val="000099"/>
                </a:solidFill>
              </a:rPr>
              <a:t>También tienen, dentro de un módulo </a:t>
            </a:r>
            <a:r>
              <a:rPr lang="es-ES" sz="1800" u="sng" dirty="0">
                <a:solidFill>
                  <a:srgbClr val="000099"/>
                </a:solidFill>
              </a:rPr>
              <a:t>de formación básica</a:t>
            </a:r>
            <a:r>
              <a:rPr lang="es-ES" sz="1800" dirty="0">
                <a:solidFill>
                  <a:srgbClr val="000099"/>
                </a:solidFill>
              </a:rPr>
              <a:t> asignaturas como MARKETING, FINANZAS, CONTABILIDAD, ORGANIZACIÓN DE EMPRESAS.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Marcador de contenido"/>
          <p:cNvSpPr txBox="1">
            <a:spLocks noChangeAspect="1"/>
          </p:cNvSpPr>
          <p:nvPr/>
        </p:nvSpPr>
        <p:spPr bwMode="auto">
          <a:xfrm>
            <a:off x="314325" y="3933825"/>
            <a:ext cx="86868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rgbClr val="000099"/>
              </a:buClr>
              <a:buSzPct val="70000"/>
              <a:buFont typeface="Wingdings" pitchFamily="2" charset="2"/>
              <a:buChar char="§"/>
            </a:pPr>
            <a:r>
              <a:rPr lang="es-ES_tradnl" altLang="es-ES" sz="2000">
                <a:solidFill>
                  <a:srgbClr val="CC0000"/>
                </a:solidFill>
              </a:rPr>
              <a:t>Docencia divida en semestres</a:t>
            </a:r>
            <a:r>
              <a:rPr lang="es-ES_tradnl" altLang="es-ES" sz="2000">
                <a:solidFill>
                  <a:srgbClr val="000099"/>
                </a:solidFill>
              </a:rPr>
              <a:t>: 5 asignaturas en cada uno </a:t>
            </a:r>
            <a:r>
              <a:rPr lang="es-ES_tradnl" altLang="es-ES" sz="2000" b="0">
                <a:solidFill>
                  <a:srgbClr val="000099"/>
                </a:solidFill>
              </a:rPr>
              <a:t> </a:t>
            </a:r>
            <a:endParaRPr lang="es-ES" altLang="es-ES" sz="2000" b="0">
              <a:solidFill>
                <a:srgbClr val="000099"/>
              </a:solidFill>
            </a:endParaRPr>
          </a:p>
        </p:txBody>
      </p:sp>
      <p:sp>
        <p:nvSpPr>
          <p:cNvPr id="11267" name="2 Marcador de contenido"/>
          <p:cNvSpPr txBox="1">
            <a:spLocks noChangeAspect="1"/>
          </p:cNvSpPr>
          <p:nvPr/>
        </p:nvSpPr>
        <p:spPr bwMode="auto">
          <a:xfrm>
            <a:off x="349250" y="3284538"/>
            <a:ext cx="8686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rgbClr val="000099"/>
              </a:buClr>
              <a:buSzPct val="70000"/>
              <a:buFont typeface="Wingdings" pitchFamily="2" charset="2"/>
              <a:buChar char="§"/>
            </a:pPr>
            <a:r>
              <a:rPr lang="es-ES_tradnl" altLang="es-ES" sz="2000">
                <a:solidFill>
                  <a:srgbClr val="CC0000"/>
                </a:solidFill>
              </a:rPr>
              <a:t>Nº total créditos ECTS</a:t>
            </a:r>
            <a:r>
              <a:rPr lang="es-ES_tradnl" altLang="es-ES" sz="2000">
                <a:solidFill>
                  <a:srgbClr val="000099"/>
                </a:solidFill>
              </a:rPr>
              <a:t>: 240 </a:t>
            </a:r>
          </a:p>
        </p:txBody>
      </p:sp>
      <p:sp>
        <p:nvSpPr>
          <p:cNvPr id="11268" name="2 Marcador de contenido"/>
          <p:cNvSpPr txBox="1">
            <a:spLocks noChangeAspect="1"/>
          </p:cNvSpPr>
          <p:nvPr/>
        </p:nvSpPr>
        <p:spPr bwMode="auto">
          <a:xfrm>
            <a:off x="349250" y="2714625"/>
            <a:ext cx="8686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rgbClr val="000099"/>
              </a:buClr>
              <a:buSzPct val="70000"/>
              <a:buFont typeface="Wingdings" pitchFamily="2" charset="2"/>
              <a:buChar char="§"/>
            </a:pPr>
            <a:r>
              <a:rPr lang="es-ES_tradnl" altLang="es-ES" sz="2000">
                <a:solidFill>
                  <a:srgbClr val="CC0000"/>
                </a:solidFill>
              </a:rPr>
              <a:t>Nº créditos ECTS por asignatura</a:t>
            </a:r>
            <a:r>
              <a:rPr lang="es-ES_tradnl" altLang="es-ES" sz="2000">
                <a:solidFill>
                  <a:srgbClr val="000099"/>
                </a:solidFill>
              </a:rPr>
              <a:t>: 6 </a:t>
            </a:r>
          </a:p>
        </p:txBody>
      </p:sp>
      <p:sp>
        <p:nvSpPr>
          <p:cNvPr id="9" name="2 Marcador de contenido"/>
          <p:cNvSpPr txBox="1">
            <a:spLocks noChangeAspect="1"/>
          </p:cNvSpPr>
          <p:nvPr/>
        </p:nvSpPr>
        <p:spPr bwMode="auto">
          <a:xfrm>
            <a:off x="323850" y="1187450"/>
            <a:ext cx="86868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000" b="1">
                <a:solidFill>
                  <a:schemeClr val="bg1"/>
                </a:solidFill>
                <a:latin typeface="Arial" charset="0"/>
              </a:defRPr>
            </a:lvl1pPr>
            <a:lvl2pPr marL="800100" indent="-34290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eaLnBrk="0" fontAlgn="base" hangingPunct="0">
              <a:spcBef>
                <a:spcPct val="50000"/>
              </a:spcBef>
              <a:spcAft>
                <a:spcPct val="0"/>
              </a:spcAft>
              <a:defRPr sz="1000" b="1">
                <a:solidFill>
                  <a:schemeClr val="bg1"/>
                </a:solidFill>
                <a:latin typeface="Arial" charset="0"/>
              </a:defRPr>
            </a:lvl6pPr>
            <a:lvl7pPr marL="2971800" indent="-228600" eaLnBrk="0" fontAlgn="base" hangingPunct="0">
              <a:spcBef>
                <a:spcPct val="50000"/>
              </a:spcBef>
              <a:spcAft>
                <a:spcPct val="0"/>
              </a:spcAft>
              <a:defRPr sz="1000" b="1">
                <a:solidFill>
                  <a:schemeClr val="bg1"/>
                </a:solidFill>
                <a:latin typeface="Arial" charset="0"/>
              </a:defRPr>
            </a:lvl7pPr>
            <a:lvl8pPr marL="3429000" indent="-228600" eaLnBrk="0" fontAlgn="base" hangingPunct="0">
              <a:spcBef>
                <a:spcPct val="50000"/>
              </a:spcBef>
              <a:spcAft>
                <a:spcPct val="0"/>
              </a:spcAft>
              <a:defRPr sz="1000" b="1">
                <a:solidFill>
                  <a:schemeClr val="bg1"/>
                </a:solidFill>
                <a:latin typeface="Arial" charset="0"/>
              </a:defRPr>
            </a:lvl8pPr>
            <a:lvl9pPr marL="3886200" indent="-228600" eaLnBrk="0" fontAlgn="base" hangingPunct="0">
              <a:spcBef>
                <a:spcPct val="50000"/>
              </a:spcBef>
              <a:spcAft>
                <a:spcPct val="0"/>
              </a:spcAft>
              <a:defRPr sz="1000" b="1">
                <a:solidFill>
                  <a:schemeClr val="bg1"/>
                </a:solidFill>
                <a:latin typeface="Arial" charset="0"/>
              </a:defRPr>
            </a:lvl9pPr>
          </a:lstStyle>
          <a:p>
            <a:pPr eaLnBrk="1" hangingPunct="1">
              <a:spcBef>
                <a:spcPct val="20000"/>
              </a:spcBef>
              <a:buClr>
                <a:srgbClr val="000099"/>
              </a:buClr>
              <a:buSzPct val="70000"/>
              <a:buFont typeface="Wingdings" pitchFamily="2" charset="2"/>
              <a:buChar char="§"/>
              <a:defRPr/>
            </a:pPr>
            <a:r>
              <a:rPr lang="es-ES_tradnl" sz="2400" dirty="0" smtClean="0">
                <a:solidFill>
                  <a:srgbClr val="CC0000"/>
                </a:solidFill>
              </a:rPr>
              <a:t>4 cursos académicos organizados </a:t>
            </a:r>
            <a:r>
              <a:rPr lang="es-ES_tradnl" sz="1800" dirty="0" smtClean="0">
                <a:solidFill>
                  <a:schemeClr val="tx2">
                    <a:lumMod val="75000"/>
                    <a:lumOff val="25000"/>
                  </a:schemeClr>
                </a:solidFill>
              </a:rPr>
              <a:t>(menos las dobles</a:t>
            </a:r>
            <a:r>
              <a:rPr lang="es-ES_tradnl" sz="1400" dirty="0" smtClean="0">
                <a:solidFill>
                  <a:srgbClr val="CC0000"/>
                </a:solidFill>
              </a:rPr>
              <a:t>)</a:t>
            </a:r>
            <a:r>
              <a:rPr lang="es-ES_tradnl" sz="1400" dirty="0" smtClean="0">
                <a:solidFill>
                  <a:srgbClr val="000099"/>
                </a:solidFill>
              </a:rPr>
              <a:t>: </a:t>
            </a:r>
          </a:p>
          <a:p>
            <a:pPr lvl="1" eaLnBrk="1" hangingPunct="1">
              <a:spcBef>
                <a:spcPct val="20000"/>
              </a:spcBef>
              <a:buClr>
                <a:srgbClr val="000099"/>
              </a:buClr>
              <a:buSzPct val="70000"/>
              <a:buFont typeface="Wingdings 2" pitchFamily="18" charset="2"/>
              <a:buChar char=""/>
              <a:defRPr/>
            </a:pPr>
            <a:r>
              <a:rPr lang="es-ES_tradnl" sz="1600" dirty="0" smtClean="0">
                <a:solidFill>
                  <a:srgbClr val="000099"/>
                </a:solidFill>
              </a:rPr>
              <a:t>Asignaturas </a:t>
            </a:r>
            <a:r>
              <a:rPr lang="es-ES_tradnl" sz="1600" u="sng" dirty="0" smtClean="0">
                <a:solidFill>
                  <a:srgbClr val="000099"/>
                </a:solidFill>
              </a:rPr>
              <a:t>formación básica</a:t>
            </a:r>
            <a:r>
              <a:rPr lang="es-ES_tradnl" sz="1600" dirty="0" smtClean="0">
                <a:solidFill>
                  <a:srgbClr val="000099"/>
                </a:solidFill>
              </a:rPr>
              <a:t>.</a:t>
            </a:r>
          </a:p>
          <a:p>
            <a:pPr lvl="1" eaLnBrk="1" hangingPunct="1">
              <a:spcBef>
                <a:spcPct val="20000"/>
              </a:spcBef>
              <a:buClr>
                <a:srgbClr val="000099"/>
              </a:buClr>
              <a:buSzPct val="70000"/>
              <a:buFont typeface="Wingdings 2" pitchFamily="18" charset="2"/>
              <a:buChar char=""/>
              <a:defRPr/>
            </a:pPr>
            <a:r>
              <a:rPr lang="es-ES_tradnl" sz="1600" dirty="0" smtClean="0">
                <a:solidFill>
                  <a:srgbClr val="000099"/>
                </a:solidFill>
              </a:rPr>
              <a:t>Asignaturas </a:t>
            </a:r>
            <a:r>
              <a:rPr lang="es-ES_tradnl" sz="1600" u="sng" dirty="0" smtClean="0">
                <a:solidFill>
                  <a:srgbClr val="000099"/>
                </a:solidFill>
              </a:rPr>
              <a:t>obligatorias</a:t>
            </a:r>
            <a:r>
              <a:rPr lang="es-ES_tradnl" sz="1600" dirty="0" smtClean="0">
                <a:solidFill>
                  <a:srgbClr val="000099"/>
                </a:solidFill>
              </a:rPr>
              <a:t>.</a:t>
            </a:r>
          </a:p>
          <a:p>
            <a:pPr lvl="1" eaLnBrk="1" hangingPunct="1">
              <a:spcBef>
                <a:spcPct val="20000"/>
              </a:spcBef>
              <a:buClr>
                <a:srgbClr val="000099"/>
              </a:buClr>
              <a:buSzPct val="70000"/>
              <a:buFont typeface="Wingdings 2" pitchFamily="18" charset="2"/>
              <a:buChar char=""/>
              <a:defRPr/>
            </a:pPr>
            <a:r>
              <a:rPr lang="es-ES_tradnl" sz="1600" dirty="0" smtClean="0">
                <a:solidFill>
                  <a:srgbClr val="000099"/>
                </a:solidFill>
              </a:rPr>
              <a:t>Asignaturas </a:t>
            </a:r>
            <a:r>
              <a:rPr lang="es-ES_tradnl" sz="1600" u="sng" dirty="0" smtClean="0">
                <a:solidFill>
                  <a:srgbClr val="000099"/>
                </a:solidFill>
              </a:rPr>
              <a:t>optativas.</a:t>
            </a:r>
          </a:p>
        </p:txBody>
      </p:sp>
      <p:sp>
        <p:nvSpPr>
          <p:cNvPr id="11270" name="2 Marcador de contenido"/>
          <p:cNvSpPr txBox="1">
            <a:spLocks noChangeAspect="1"/>
          </p:cNvSpPr>
          <p:nvPr/>
        </p:nvSpPr>
        <p:spPr bwMode="auto">
          <a:xfrm>
            <a:off x="395288" y="4652963"/>
            <a:ext cx="8686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rgbClr val="000099"/>
              </a:buClr>
              <a:buSzPct val="70000"/>
              <a:buFont typeface="Wingdings" pitchFamily="2" charset="2"/>
              <a:buChar char="§"/>
            </a:pPr>
            <a:r>
              <a:rPr lang="es-ES_tradnl" altLang="es-ES" sz="2000">
                <a:solidFill>
                  <a:srgbClr val="CC0000"/>
                </a:solidFill>
              </a:rPr>
              <a:t>4º Curso</a:t>
            </a:r>
            <a:r>
              <a:rPr lang="es-ES_tradnl" altLang="es-ES" sz="2000">
                <a:solidFill>
                  <a:srgbClr val="000099"/>
                </a:solidFill>
              </a:rPr>
              <a:t>: optativas, prácticas en empresas y trabajo fin de grado</a:t>
            </a:r>
            <a:r>
              <a:rPr lang="es-ES_tradnl" altLang="es-ES" sz="2000" b="0">
                <a:solidFill>
                  <a:srgbClr val="000099"/>
                </a:solidFill>
              </a:rPr>
              <a:t> </a:t>
            </a:r>
            <a:endParaRPr lang="es-ES" altLang="es-ES" sz="2000" b="0">
              <a:solidFill>
                <a:srgbClr val="000099"/>
              </a:solidFill>
            </a:endParaRPr>
          </a:p>
        </p:txBody>
      </p:sp>
      <p:sp>
        <p:nvSpPr>
          <p:cNvPr id="11271" name="2 Marcador de contenido"/>
          <p:cNvSpPr txBox="1">
            <a:spLocks noChangeAspect="1"/>
          </p:cNvSpPr>
          <p:nvPr/>
        </p:nvSpPr>
        <p:spPr bwMode="auto">
          <a:xfrm>
            <a:off x="323850" y="5373688"/>
            <a:ext cx="8686800" cy="935037"/>
          </a:xfrm>
          <a:prstGeom prst="rect">
            <a:avLst/>
          </a:prstGeom>
          <a:solidFill>
            <a:srgbClr val="85C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pPr>
            <a:r>
              <a:rPr lang="es-ES" altLang="es-ES" sz="2000">
                <a:solidFill>
                  <a:srgbClr val="000099"/>
                </a:solidFill>
              </a:rPr>
              <a:t>Sin embargo, a partir de unos conocimientos básicos en las materias anteriores,  cada titulación sigue un itinerario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13315" name="Text Box 14"/>
          <p:cNvSpPr txBox="1">
            <a:spLocks noChangeArrowheads="1"/>
          </p:cNvSpPr>
          <p:nvPr/>
        </p:nvSpPr>
        <p:spPr bwMode="auto">
          <a:xfrm>
            <a:off x="928688" y="635000"/>
            <a:ext cx="4429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a:solidFill>
                  <a:srgbClr val="003366"/>
                </a:solidFill>
              </a:rPr>
              <a:t>Grado en Economía</a:t>
            </a:r>
          </a:p>
        </p:txBody>
      </p:sp>
      <p:sp>
        <p:nvSpPr>
          <p:cNvPr id="13316" name="Text Box 12"/>
          <p:cNvSpPr txBox="1">
            <a:spLocks noChangeArrowheads="1"/>
          </p:cNvSpPr>
          <p:nvPr/>
        </p:nvSpPr>
        <p:spPr bwMode="auto">
          <a:xfrm>
            <a:off x="500063" y="1500188"/>
            <a:ext cx="7456487"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s-ES_tradnl" altLang="es-ES" sz="1400" b="0">
                <a:solidFill>
                  <a:srgbClr val="003366"/>
                </a:solidFill>
              </a:rPr>
              <a:t>La </a:t>
            </a:r>
            <a:r>
              <a:rPr lang="es-ES_tradnl" altLang="es-ES" sz="1400" i="1" u="sng">
                <a:solidFill>
                  <a:srgbClr val="003366"/>
                </a:solidFill>
              </a:rPr>
              <a:t>Economía estudia la gestión de recursos escasos</a:t>
            </a:r>
            <a:r>
              <a:rPr lang="es-ES_tradnl" altLang="es-ES" sz="1400" b="0">
                <a:solidFill>
                  <a:srgbClr val="003366"/>
                </a:solidFill>
              </a:rPr>
              <a:t>. A través </a:t>
            </a:r>
          </a:p>
          <a:p>
            <a:pPr eaLnBrk="1" hangingPunct="1">
              <a:lnSpc>
                <a:spcPct val="150000"/>
              </a:lnSpc>
              <a:spcBef>
                <a:spcPct val="0"/>
              </a:spcBef>
              <a:buFontTx/>
              <a:buNone/>
            </a:pPr>
            <a:r>
              <a:rPr lang="es-ES_tradnl" altLang="es-ES" sz="1400" b="0">
                <a:solidFill>
                  <a:srgbClr val="003366"/>
                </a:solidFill>
              </a:rPr>
              <a:t>de la elaboración de modelos y de la utilización de técnicas </a:t>
            </a:r>
          </a:p>
          <a:p>
            <a:pPr eaLnBrk="1" hangingPunct="1">
              <a:lnSpc>
                <a:spcPct val="150000"/>
              </a:lnSpc>
              <a:spcBef>
                <a:spcPct val="0"/>
              </a:spcBef>
              <a:buFontTx/>
              <a:buNone/>
            </a:pPr>
            <a:r>
              <a:rPr lang="es-ES_tradnl" altLang="es-ES" sz="1400" b="0">
                <a:solidFill>
                  <a:srgbClr val="003366"/>
                </a:solidFill>
              </a:rPr>
              <a:t>formales se aproxima al conocimiento de la realidad </a:t>
            </a:r>
          </a:p>
          <a:p>
            <a:pPr eaLnBrk="1" hangingPunct="1">
              <a:lnSpc>
                <a:spcPct val="150000"/>
              </a:lnSpc>
              <a:spcBef>
                <a:spcPct val="0"/>
              </a:spcBef>
              <a:buFontTx/>
              <a:buNone/>
            </a:pPr>
            <a:r>
              <a:rPr lang="es-ES_tradnl" altLang="es-ES" sz="1400" b="0">
                <a:solidFill>
                  <a:srgbClr val="003366"/>
                </a:solidFill>
              </a:rPr>
              <a:t>económica. </a:t>
            </a:r>
            <a:r>
              <a:rPr lang="es-ES_tradnl" altLang="es-ES" sz="1400">
                <a:solidFill>
                  <a:srgbClr val="003366"/>
                </a:solidFill>
              </a:rPr>
              <a:t>Trata de proporcionar las mejores soluciones </a:t>
            </a:r>
          </a:p>
          <a:p>
            <a:pPr eaLnBrk="1" hangingPunct="1">
              <a:lnSpc>
                <a:spcPct val="150000"/>
              </a:lnSpc>
              <a:spcBef>
                <a:spcPct val="0"/>
              </a:spcBef>
              <a:buFontTx/>
              <a:buNone/>
            </a:pPr>
            <a:r>
              <a:rPr lang="es-ES_tradnl" altLang="es-ES" sz="1400">
                <a:solidFill>
                  <a:srgbClr val="003366"/>
                </a:solidFill>
              </a:rPr>
              <a:t>a la asignación de recursos</a:t>
            </a:r>
            <a:r>
              <a:rPr lang="es-ES_tradnl" altLang="es-ES" sz="1400" b="0">
                <a:solidFill>
                  <a:srgbClr val="003366"/>
                </a:solidFill>
              </a:rPr>
              <a:t>.</a:t>
            </a:r>
          </a:p>
          <a:p>
            <a:pPr eaLnBrk="1" hangingPunct="1">
              <a:lnSpc>
                <a:spcPct val="150000"/>
              </a:lnSpc>
              <a:spcBef>
                <a:spcPct val="0"/>
              </a:spcBef>
              <a:buFontTx/>
              <a:buNone/>
            </a:pPr>
            <a:endParaRPr lang="es-ES_tradnl" altLang="es-ES" sz="1400" b="0">
              <a:solidFill>
                <a:srgbClr val="003366"/>
              </a:solidFill>
            </a:endParaRPr>
          </a:p>
          <a:p>
            <a:pPr eaLnBrk="1" hangingPunct="1">
              <a:lnSpc>
                <a:spcPct val="150000"/>
              </a:lnSpc>
              <a:spcBef>
                <a:spcPct val="0"/>
              </a:spcBef>
              <a:buFontTx/>
              <a:buNone/>
            </a:pPr>
            <a:r>
              <a:rPr lang="es-ES_tradnl" altLang="es-ES" sz="1400" b="0">
                <a:solidFill>
                  <a:srgbClr val="003366"/>
                </a:solidFill>
              </a:rPr>
              <a:t>En su plan de estudio aparecen asignaturas de distinta </a:t>
            </a:r>
          </a:p>
          <a:p>
            <a:pPr eaLnBrk="1" hangingPunct="1">
              <a:lnSpc>
                <a:spcPct val="150000"/>
              </a:lnSpc>
              <a:spcBef>
                <a:spcPct val="0"/>
              </a:spcBef>
              <a:buFontTx/>
              <a:buNone/>
            </a:pPr>
            <a:r>
              <a:rPr lang="es-ES_tradnl" altLang="es-ES" sz="1400" b="0">
                <a:solidFill>
                  <a:srgbClr val="003366"/>
                </a:solidFill>
              </a:rPr>
              <a:t>naturaleza; así se debe estudiar tanto Matemáticas o </a:t>
            </a:r>
          </a:p>
          <a:p>
            <a:pPr eaLnBrk="1" hangingPunct="1">
              <a:lnSpc>
                <a:spcPct val="150000"/>
              </a:lnSpc>
              <a:spcBef>
                <a:spcPct val="0"/>
              </a:spcBef>
              <a:buFontTx/>
              <a:buNone/>
            </a:pPr>
            <a:r>
              <a:rPr lang="es-ES_tradnl" altLang="es-ES" sz="1400" b="0">
                <a:solidFill>
                  <a:srgbClr val="003366"/>
                </a:solidFill>
              </a:rPr>
              <a:t>Estadística como Historia o Derecho. De igual manera, ocupa </a:t>
            </a:r>
          </a:p>
          <a:p>
            <a:pPr eaLnBrk="1" hangingPunct="1">
              <a:lnSpc>
                <a:spcPct val="150000"/>
              </a:lnSpc>
              <a:spcBef>
                <a:spcPct val="0"/>
              </a:spcBef>
              <a:buFontTx/>
              <a:buNone/>
            </a:pPr>
            <a:r>
              <a:rPr lang="es-ES_tradnl" altLang="es-ES" sz="1400" b="0">
                <a:solidFill>
                  <a:srgbClr val="003366"/>
                </a:solidFill>
              </a:rPr>
              <a:t>un espacio muy relevante el estudio de disciplinas específicas </a:t>
            </a:r>
          </a:p>
          <a:p>
            <a:pPr eaLnBrk="1" hangingPunct="1">
              <a:lnSpc>
                <a:spcPct val="150000"/>
              </a:lnSpc>
              <a:spcBef>
                <a:spcPct val="0"/>
              </a:spcBef>
              <a:buFontTx/>
              <a:buNone/>
            </a:pPr>
            <a:r>
              <a:rPr lang="es-ES_tradnl" altLang="es-ES" sz="1400" b="0">
                <a:solidFill>
                  <a:srgbClr val="003366"/>
                </a:solidFill>
              </a:rPr>
              <a:t>relacionadas con el ámbito de la Economía. </a:t>
            </a:r>
          </a:p>
          <a:p>
            <a:pPr eaLnBrk="1" hangingPunct="1">
              <a:lnSpc>
                <a:spcPct val="150000"/>
              </a:lnSpc>
              <a:spcBef>
                <a:spcPct val="0"/>
              </a:spcBef>
              <a:buFontTx/>
              <a:buNone/>
            </a:pPr>
            <a:endParaRPr lang="es-ES_tradnl" altLang="es-ES" sz="1400" b="0">
              <a:solidFill>
                <a:srgbClr val="003366"/>
              </a:solidFill>
            </a:endParaRPr>
          </a:p>
          <a:p>
            <a:pPr eaLnBrk="1" hangingPunct="1">
              <a:lnSpc>
                <a:spcPct val="150000"/>
              </a:lnSpc>
              <a:spcBef>
                <a:spcPct val="0"/>
              </a:spcBef>
              <a:buFontTx/>
              <a:buNone/>
            </a:pPr>
            <a:r>
              <a:rPr lang="es-ES_tradnl" altLang="es-ES" sz="1400" b="0">
                <a:solidFill>
                  <a:srgbClr val="003366"/>
                </a:solidFill>
              </a:rPr>
              <a:t>Es recomendable una buena formación en Matemáticas.</a:t>
            </a:r>
            <a:endParaRPr lang="es-ES" altLang="es-ES" sz="1400" b="0">
              <a:solidFill>
                <a:srgbClr val="003366"/>
              </a:solidFill>
            </a:endParaRPr>
          </a:p>
          <a:p>
            <a:pPr eaLnBrk="1" hangingPunct="1">
              <a:lnSpc>
                <a:spcPct val="150000"/>
              </a:lnSpc>
              <a:spcBef>
                <a:spcPct val="0"/>
              </a:spcBef>
              <a:buFontTx/>
              <a:buNone/>
            </a:pPr>
            <a:endParaRPr lang="es-ES" altLang="es-ES" sz="1400" b="0">
              <a:solidFill>
                <a:srgbClr val="003366"/>
              </a:solidFill>
            </a:endParaRPr>
          </a:p>
        </p:txBody>
      </p:sp>
      <p:graphicFrame>
        <p:nvGraphicFramePr>
          <p:cNvPr id="13317" name="Object 9"/>
          <p:cNvGraphicFramePr>
            <a:graphicFrameLocks noChangeAspect="1"/>
          </p:cNvGraphicFramePr>
          <p:nvPr/>
        </p:nvGraphicFramePr>
        <p:xfrm>
          <a:off x="5364163" y="1557338"/>
          <a:ext cx="3081337" cy="3081337"/>
        </p:xfrm>
        <a:graphic>
          <a:graphicData uri="http://schemas.openxmlformats.org/presentationml/2006/ole">
            <mc:AlternateContent xmlns:mc="http://schemas.openxmlformats.org/markup-compatibility/2006">
              <mc:Choice xmlns:v="urn:schemas-microsoft-com:vml" Requires="v">
                <p:oleObj spid="_x0000_s13323" name="CorelDRAW" r:id="rId4" imgW="3081223" imgH="3081223" progId="CorelDRAW.Graphic.14">
                  <p:embed/>
                </p:oleObj>
              </mc:Choice>
              <mc:Fallback>
                <p:oleObj name="CorelDRAW" r:id="rId4" imgW="3081223" imgH="3081223" progId="CorelDRAW.Graphic.1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1557338"/>
                        <a:ext cx="3081337"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Text Box 14"/>
          <p:cNvSpPr txBox="1">
            <a:spLocks noChangeArrowheads="1"/>
          </p:cNvSpPr>
          <p:nvPr/>
        </p:nvSpPr>
        <p:spPr bwMode="auto">
          <a:xfrm>
            <a:off x="928688" y="1000125"/>
            <a:ext cx="5572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2800">
                <a:solidFill>
                  <a:srgbClr val="000099"/>
                </a:solidFill>
              </a:rPr>
              <a:t>Grado en Economía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04800" y="2701925"/>
          <a:ext cx="4343400" cy="2887665"/>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tblGrid>
              <a:tr h="571185">
                <a:tc>
                  <a:txBody>
                    <a:bodyPr/>
                    <a:lstStyle/>
                    <a:p>
                      <a:pPr algn="ctr"/>
                      <a:r>
                        <a:rPr lang="es-ES" sz="2400" b="1" dirty="0" smtClean="0">
                          <a:solidFill>
                            <a:srgbClr val="FF0000"/>
                          </a:solidFill>
                        </a:rPr>
                        <a:t>1</a:t>
                      </a:r>
                      <a:r>
                        <a:rPr lang="es-ES" sz="2400" b="1" baseline="30000" dirty="0" smtClean="0">
                          <a:solidFill>
                            <a:srgbClr val="FF0000"/>
                          </a:solidFill>
                        </a:rPr>
                        <a:t>er</a:t>
                      </a:r>
                      <a:r>
                        <a:rPr lang="es-ES" sz="2400" b="1" baseline="0" dirty="0" smtClean="0">
                          <a:solidFill>
                            <a:srgbClr val="FF0000"/>
                          </a:solidFill>
                        </a:rPr>
                        <a:t> semestre</a:t>
                      </a:r>
                      <a:endParaRPr lang="es-ES" sz="2400" b="1" dirty="0">
                        <a:solidFill>
                          <a:srgbClr val="FF0000"/>
                        </a:solidFill>
                      </a:endParaRPr>
                    </a:p>
                  </a:txBody>
                  <a:tcPr marT="45723" marB="45723"/>
                </a:tc>
                <a:extLst>
                  <a:ext uri="{0D108BD9-81ED-4DB2-BD59-A6C34878D82A}">
                    <a16:rowId xmlns:a16="http://schemas.microsoft.com/office/drawing/2014/main" val="10000"/>
                  </a:ext>
                </a:extLst>
              </a:tr>
              <a:tr h="463296">
                <a:tc>
                  <a:txBody>
                    <a:bodyPr/>
                    <a:lstStyle/>
                    <a:p>
                      <a:r>
                        <a:rPr lang="es-ES" sz="1800" dirty="0" smtClean="0"/>
                        <a:t>Nociones de Derecho Patrimonial</a:t>
                      </a:r>
                      <a:endParaRPr lang="es-ES" sz="1800" dirty="0"/>
                    </a:p>
                  </a:txBody>
                  <a:tcPr marT="45723" marB="45723"/>
                </a:tc>
                <a:extLst>
                  <a:ext uri="{0D108BD9-81ED-4DB2-BD59-A6C34878D82A}">
                    <a16:rowId xmlns:a16="http://schemas.microsoft.com/office/drawing/2014/main" val="10001"/>
                  </a:ext>
                </a:extLst>
              </a:tr>
              <a:tr h="463296">
                <a:tc>
                  <a:txBody>
                    <a:bodyPr/>
                    <a:lstStyle/>
                    <a:p>
                      <a:r>
                        <a:rPr lang="es-ES" sz="1800" dirty="0" smtClean="0"/>
                        <a:t>Fundamentos de Marketing</a:t>
                      </a:r>
                      <a:endParaRPr lang="es-ES" sz="1800" dirty="0"/>
                    </a:p>
                  </a:txBody>
                  <a:tcPr marT="45723" marB="45723"/>
                </a:tc>
                <a:extLst>
                  <a:ext uri="{0D108BD9-81ED-4DB2-BD59-A6C34878D82A}">
                    <a16:rowId xmlns:a16="http://schemas.microsoft.com/office/drawing/2014/main" val="10002"/>
                  </a:ext>
                </a:extLst>
              </a:tr>
              <a:tr h="463296">
                <a:tc>
                  <a:txBody>
                    <a:bodyPr/>
                    <a:lstStyle/>
                    <a:p>
                      <a:r>
                        <a:rPr lang="es-ES" sz="1800" dirty="0" err="1" smtClean="0"/>
                        <a:t>Matem</a:t>
                      </a:r>
                      <a:r>
                        <a:rPr lang="es-ES" sz="1800" dirty="0" smtClean="0"/>
                        <a:t>. para la Economía y la Empresa</a:t>
                      </a:r>
                      <a:endParaRPr lang="es-ES" sz="1800" dirty="0"/>
                    </a:p>
                  </a:txBody>
                  <a:tcPr marT="45723" marB="45723"/>
                </a:tc>
                <a:extLst>
                  <a:ext uri="{0D108BD9-81ED-4DB2-BD59-A6C34878D82A}">
                    <a16:rowId xmlns:a16="http://schemas.microsoft.com/office/drawing/2014/main" val="10003"/>
                  </a:ext>
                </a:extLst>
              </a:tr>
              <a:tr h="463296">
                <a:tc>
                  <a:txBody>
                    <a:bodyPr/>
                    <a:lstStyle/>
                    <a:p>
                      <a:r>
                        <a:rPr lang="es-ES" sz="1800" dirty="0" smtClean="0"/>
                        <a:t>Introducción a la Economía</a:t>
                      </a:r>
                      <a:endParaRPr lang="es-ES" sz="1800" dirty="0"/>
                    </a:p>
                  </a:txBody>
                  <a:tcPr marT="45723" marB="45723"/>
                </a:tc>
                <a:extLst>
                  <a:ext uri="{0D108BD9-81ED-4DB2-BD59-A6C34878D82A}">
                    <a16:rowId xmlns:a16="http://schemas.microsoft.com/office/drawing/2014/main" val="10004"/>
                  </a:ext>
                </a:extLst>
              </a:tr>
              <a:tr h="463296">
                <a:tc>
                  <a:txBody>
                    <a:bodyPr/>
                    <a:lstStyle/>
                    <a:p>
                      <a:r>
                        <a:rPr lang="es-ES" sz="1800" dirty="0" smtClean="0"/>
                        <a:t>Fundamentos</a:t>
                      </a:r>
                      <a:r>
                        <a:rPr lang="es-ES" sz="1800" baseline="0" dirty="0" smtClean="0"/>
                        <a:t> de </a:t>
                      </a:r>
                      <a:r>
                        <a:rPr lang="es-ES" sz="1800" baseline="0" dirty="0" err="1" smtClean="0"/>
                        <a:t>Admon</a:t>
                      </a:r>
                      <a:r>
                        <a:rPr lang="es-ES" sz="1800" baseline="0" dirty="0" smtClean="0"/>
                        <a:t>. de Empresas </a:t>
                      </a:r>
                      <a:endParaRPr lang="es-ES" sz="1800" dirty="0"/>
                    </a:p>
                  </a:txBody>
                  <a:tcPr marT="45723" marB="45723"/>
                </a:tc>
                <a:extLst>
                  <a:ext uri="{0D108BD9-81ED-4DB2-BD59-A6C34878D82A}">
                    <a16:rowId xmlns:a16="http://schemas.microsoft.com/office/drawing/2014/main" val="10005"/>
                  </a:ext>
                </a:extLst>
              </a:tr>
            </a:tbl>
          </a:graphicData>
        </a:graphic>
      </p:graphicFrame>
      <p:graphicFrame>
        <p:nvGraphicFramePr>
          <p:cNvPr id="14" name="3 Marcador de contenido"/>
          <p:cNvGraphicFramePr>
            <a:graphicFrameLocks/>
          </p:cNvGraphicFramePr>
          <p:nvPr/>
        </p:nvGraphicFramePr>
        <p:xfrm>
          <a:off x="4692650" y="2701925"/>
          <a:ext cx="4343400" cy="2887661"/>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tblGrid>
              <a:tr h="511593">
                <a:tc>
                  <a:txBody>
                    <a:bodyPr/>
                    <a:lstStyle/>
                    <a:p>
                      <a:pPr algn="ctr"/>
                      <a:r>
                        <a:rPr lang="es-ES" sz="2400" b="1" dirty="0" smtClean="0">
                          <a:solidFill>
                            <a:srgbClr val="FF0000"/>
                          </a:solidFill>
                        </a:rPr>
                        <a:t>2º semestre</a:t>
                      </a:r>
                      <a:endParaRPr lang="es-ES" sz="2400" b="1" dirty="0">
                        <a:solidFill>
                          <a:srgbClr val="FF0000"/>
                        </a:solidFill>
                      </a:endParaRPr>
                    </a:p>
                  </a:txBody>
                  <a:tcPr marT="45723" marB="45723"/>
                </a:tc>
                <a:extLst>
                  <a:ext uri="{0D108BD9-81ED-4DB2-BD59-A6C34878D82A}">
                    <a16:rowId xmlns:a16="http://schemas.microsoft.com/office/drawing/2014/main" val="10000"/>
                  </a:ext>
                </a:extLst>
              </a:tr>
              <a:tr h="716232">
                <a:tc>
                  <a:txBody>
                    <a:bodyPr/>
                    <a:lstStyle/>
                    <a:p>
                      <a:r>
                        <a:rPr lang="es-ES" sz="1800" dirty="0" smtClean="0"/>
                        <a:t>Matemáticas</a:t>
                      </a:r>
                      <a:r>
                        <a:rPr lang="es-ES" sz="1800" baseline="0" dirty="0" smtClean="0"/>
                        <a:t> de las Operaciones Financieras</a:t>
                      </a:r>
                      <a:endParaRPr lang="es-ES" sz="1800" dirty="0"/>
                    </a:p>
                  </a:txBody>
                  <a:tcPr marT="45723" marB="45723"/>
                </a:tc>
                <a:extLst>
                  <a:ext uri="{0D108BD9-81ED-4DB2-BD59-A6C34878D82A}">
                    <a16:rowId xmlns:a16="http://schemas.microsoft.com/office/drawing/2014/main" val="10001"/>
                  </a:ext>
                </a:extLst>
              </a:tr>
              <a:tr h="414959">
                <a:tc>
                  <a:txBody>
                    <a:bodyPr/>
                    <a:lstStyle/>
                    <a:p>
                      <a:r>
                        <a:rPr lang="es-ES" sz="1800" dirty="0" smtClean="0"/>
                        <a:t>Contabilidad I</a:t>
                      </a:r>
                      <a:endParaRPr lang="es-ES" sz="1800" dirty="0"/>
                    </a:p>
                  </a:txBody>
                  <a:tcPr marT="45723" marB="45723"/>
                </a:tc>
                <a:extLst>
                  <a:ext uri="{0D108BD9-81ED-4DB2-BD59-A6C34878D82A}">
                    <a16:rowId xmlns:a16="http://schemas.microsoft.com/office/drawing/2014/main" val="10002"/>
                  </a:ext>
                </a:extLst>
              </a:tr>
              <a:tr h="414959">
                <a:tc>
                  <a:txBody>
                    <a:bodyPr/>
                    <a:lstStyle/>
                    <a:p>
                      <a:r>
                        <a:rPr lang="es-ES" sz="1800" dirty="0" smtClean="0"/>
                        <a:t>Microe</a:t>
                      </a:r>
                      <a:r>
                        <a:rPr lang="es-ES" sz="1800" baseline="0" dirty="0" smtClean="0"/>
                        <a:t>conomía</a:t>
                      </a:r>
                      <a:endParaRPr lang="es-ES" sz="1800" dirty="0"/>
                    </a:p>
                  </a:txBody>
                  <a:tcPr marT="45723" marB="45723"/>
                </a:tc>
                <a:extLst>
                  <a:ext uri="{0D108BD9-81ED-4DB2-BD59-A6C34878D82A}">
                    <a16:rowId xmlns:a16="http://schemas.microsoft.com/office/drawing/2014/main" val="10003"/>
                  </a:ext>
                </a:extLst>
              </a:tr>
              <a:tr h="4149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Historia</a:t>
                      </a:r>
                      <a:r>
                        <a:rPr lang="es-ES" sz="1800" baseline="0" dirty="0" smtClean="0"/>
                        <a:t> Económica</a:t>
                      </a:r>
                      <a:endParaRPr lang="es-ES" sz="1800" dirty="0" smtClean="0"/>
                    </a:p>
                  </a:txBody>
                  <a:tcPr marT="45723" marB="45723"/>
                </a:tc>
                <a:extLst>
                  <a:ext uri="{0D108BD9-81ED-4DB2-BD59-A6C34878D82A}">
                    <a16:rowId xmlns:a16="http://schemas.microsoft.com/office/drawing/2014/main" val="10004"/>
                  </a:ext>
                </a:extLst>
              </a:tr>
              <a:tr h="414959">
                <a:tc>
                  <a:txBody>
                    <a:bodyPr/>
                    <a:lstStyle/>
                    <a:p>
                      <a:r>
                        <a:rPr lang="es-ES" sz="1800" dirty="0" smtClean="0"/>
                        <a:t>Estadística I</a:t>
                      </a:r>
                      <a:endParaRPr lang="es-ES" sz="1800" dirty="0"/>
                    </a:p>
                  </a:txBody>
                  <a:tcPr marT="45723" marB="45723"/>
                </a:tc>
                <a:extLst>
                  <a:ext uri="{0D108BD9-81ED-4DB2-BD59-A6C34878D82A}">
                    <a16:rowId xmlns:a16="http://schemas.microsoft.com/office/drawing/2014/main" val="10005"/>
                  </a:ext>
                </a:extLst>
              </a:tr>
            </a:tbl>
          </a:graphicData>
        </a:graphic>
      </p:graphicFrame>
      <p:sp>
        <p:nvSpPr>
          <p:cNvPr id="15394" name="2 Marcador de contenido"/>
          <p:cNvSpPr txBox="1">
            <a:spLocks noChangeAspect="1"/>
          </p:cNvSpPr>
          <p:nvPr/>
        </p:nvSpPr>
        <p:spPr bwMode="auto">
          <a:xfrm>
            <a:off x="3094038" y="1589088"/>
            <a:ext cx="2557462"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Clr>
                <a:schemeClr val="accent1"/>
              </a:buClr>
              <a:buSzPct val="70000"/>
              <a:buFontTx/>
              <a:buNone/>
            </a:pPr>
            <a:r>
              <a:rPr lang="es-ES_tradnl" altLang="es-ES">
                <a:solidFill>
                  <a:srgbClr val="FF0000"/>
                </a:solidFill>
              </a:rPr>
              <a:t>1</a:t>
            </a:r>
            <a:r>
              <a:rPr lang="es-ES_tradnl" altLang="es-ES" baseline="30000">
                <a:solidFill>
                  <a:srgbClr val="FF0000"/>
                </a:solidFill>
              </a:rPr>
              <a:t>er</a:t>
            </a:r>
            <a:r>
              <a:rPr lang="es-ES_tradnl" altLang="es-ES">
                <a:solidFill>
                  <a:srgbClr val="FF0000"/>
                </a:solidFill>
              </a:rPr>
              <a:t> Curso</a:t>
            </a:r>
            <a:endParaRPr lang="es-ES" altLang="es-ES" sz="2400" b="0">
              <a:solidFill>
                <a:srgbClr val="FF0000"/>
              </a:solidFill>
            </a:endParaRPr>
          </a:p>
        </p:txBody>
      </p:sp>
      <p:sp>
        <p:nvSpPr>
          <p:cNvPr id="15395"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15396" name="Text Box 14"/>
          <p:cNvSpPr txBox="1">
            <a:spLocks noChangeArrowheads="1"/>
          </p:cNvSpPr>
          <p:nvPr/>
        </p:nvSpPr>
        <p:spPr bwMode="auto">
          <a:xfrm>
            <a:off x="928688" y="635000"/>
            <a:ext cx="4429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a:solidFill>
                  <a:srgbClr val="003366"/>
                </a:solidFill>
              </a:rPr>
              <a:t>Grado en Economía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2"/>
          <p:cNvSpPr txBox="1">
            <a:spLocks noChangeArrowheads="1"/>
          </p:cNvSpPr>
          <p:nvPr/>
        </p:nvSpPr>
        <p:spPr bwMode="auto">
          <a:xfrm>
            <a:off x="1042988" y="1428750"/>
            <a:ext cx="6913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s-ES_tradnl" altLang="es-ES" sz="1600">
              <a:solidFill>
                <a:srgbClr val="2B3095"/>
              </a:solidFill>
            </a:endParaRPr>
          </a:p>
        </p:txBody>
      </p:sp>
      <p:sp>
        <p:nvSpPr>
          <p:cNvPr id="17411"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17412" name="Text Box 14"/>
          <p:cNvSpPr txBox="1">
            <a:spLocks noChangeArrowheads="1"/>
          </p:cNvSpPr>
          <p:nvPr/>
        </p:nvSpPr>
        <p:spPr bwMode="auto">
          <a:xfrm>
            <a:off x="928688" y="635000"/>
            <a:ext cx="4429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a:solidFill>
                  <a:srgbClr val="003366"/>
                </a:solidFill>
              </a:rPr>
              <a:t>Grado en Economía. Salidas profesionales</a:t>
            </a:r>
          </a:p>
        </p:txBody>
      </p:sp>
      <p:sp>
        <p:nvSpPr>
          <p:cNvPr id="17413" name="Text Box 12"/>
          <p:cNvSpPr txBox="1">
            <a:spLocks noChangeArrowheads="1"/>
          </p:cNvSpPr>
          <p:nvPr/>
        </p:nvSpPr>
        <p:spPr bwMode="auto">
          <a:xfrm>
            <a:off x="571500" y="2011363"/>
            <a:ext cx="800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es-ES_tradnl" altLang="es-ES" sz="1600" b="0">
                <a:solidFill>
                  <a:srgbClr val="003366"/>
                </a:solidFill>
              </a:rPr>
              <a:t>Se puede trabajar como economista en los ministerios, las consejerías de las comunidades autónomas, diputaciones, ayuntamientos u organismos públicos, en instituciones internacionales o empresas privadas.</a:t>
            </a:r>
          </a:p>
          <a:p>
            <a:pPr algn="just" eaLnBrk="1" hangingPunct="1">
              <a:lnSpc>
                <a:spcPct val="150000"/>
              </a:lnSpc>
              <a:spcBef>
                <a:spcPct val="0"/>
              </a:spcBef>
              <a:buFontTx/>
              <a:buNone/>
            </a:pPr>
            <a:endParaRPr lang="es-ES_tradnl" altLang="es-ES" sz="1600" b="0">
              <a:solidFill>
                <a:srgbClr val="003366"/>
              </a:solidFill>
            </a:endParaRPr>
          </a:p>
          <a:p>
            <a:pPr eaLnBrk="1" hangingPunct="1">
              <a:lnSpc>
                <a:spcPct val="150000"/>
              </a:lnSpc>
              <a:spcBef>
                <a:spcPct val="0"/>
              </a:spcBef>
              <a:buFontTx/>
              <a:buNone/>
            </a:pPr>
            <a:r>
              <a:rPr lang="es-ES_tradnl" altLang="es-ES" sz="1600" b="0">
                <a:solidFill>
                  <a:srgbClr val="003366"/>
                </a:solidFill>
              </a:rPr>
              <a:t>Instituciones financieras, servicios de estudio, consultoría, asesoramiento fiscal, etc.</a:t>
            </a:r>
          </a:p>
          <a:p>
            <a:pPr eaLnBrk="1" hangingPunct="1">
              <a:lnSpc>
                <a:spcPct val="150000"/>
              </a:lnSpc>
              <a:spcBef>
                <a:spcPct val="0"/>
              </a:spcBef>
              <a:buFontTx/>
              <a:buNone/>
            </a:pPr>
            <a:endParaRPr lang="es-ES" altLang="es-ES" sz="1600" b="0">
              <a:solidFill>
                <a:srgbClr val="003366"/>
              </a:solidFill>
            </a:endParaRPr>
          </a:p>
        </p:txBody>
      </p:sp>
      <p:sp>
        <p:nvSpPr>
          <p:cNvPr id="17414" name="Text Box 14"/>
          <p:cNvSpPr txBox="1">
            <a:spLocks noChangeArrowheads="1"/>
          </p:cNvSpPr>
          <p:nvPr/>
        </p:nvSpPr>
        <p:spPr bwMode="auto">
          <a:xfrm>
            <a:off x="928688" y="1357313"/>
            <a:ext cx="4429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2400">
                <a:solidFill>
                  <a:srgbClr val="FF0000"/>
                </a:solidFill>
              </a:rPr>
              <a:t>Salidas profesionales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2"/>
          <p:cNvSpPr txBox="1">
            <a:spLocks noChangeArrowheads="1"/>
          </p:cNvSpPr>
          <p:nvPr/>
        </p:nvSpPr>
        <p:spPr bwMode="auto">
          <a:xfrm>
            <a:off x="1042988" y="1428750"/>
            <a:ext cx="6913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s-ES_tradnl" altLang="es-ES" sz="1600">
              <a:solidFill>
                <a:srgbClr val="2B3095"/>
              </a:solidFill>
            </a:endParaRPr>
          </a:p>
        </p:txBody>
      </p:sp>
      <p:sp>
        <p:nvSpPr>
          <p:cNvPr id="19459" name="Text Box 13"/>
          <p:cNvSpPr txBox="1">
            <a:spLocks noChangeArrowheads="1"/>
          </p:cNvSpPr>
          <p:nvPr/>
        </p:nvSpPr>
        <p:spPr bwMode="auto">
          <a:xfrm>
            <a:off x="900113" y="419100"/>
            <a:ext cx="538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400">
                <a:solidFill>
                  <a:srgbClr val="003366"/>
                </a:solidFill>
              </a:rPr>
              <a:t>Facultad de Ciencias Económicas y Empresariales</a:t>
            </a:r>
          </a:p>
        </p:txBody>
      </p:sp>
      <p:sp>
        <p:nvSpPr>
          <p:cNvPr id="19460" name="Text Box 14"/>
          <p:cNvSpPr txBox="1">
            <a:spLocks noChangeArrowheads="1"/>
          </p:cNvSpPr>
          <p:nvPr/>
        </p:nvSpPr>
        <p:spPr bwMode="auto">
          <a:xfrm>
            <a:off x="928688" y="635000"/>
            <a:ext cx="4429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1000">
                <a:solidFill>
                  <a:srgbClr val="003366"/>
                </a:solidFill>
              </a:rPr>
              <a:t>Grado en Administración y Dirección de Empresas</a:t>
            </a:r>
          </a:p>
        </p:txBody>
      </p:sp>
      <p:sp>
        <p:nvSpPr>
          <p:cNvPr id="19461" name="Text Box 12"/>
          <p:cNvSpPr txBox="1">
            <a:spLocks noChangeArrowheads="1"/>
          </p:cNvSpPr>
          <p:nvPr/>
        </p:nvSpPr>
        <p:spPr bwMode="auto">
          <a:xfrm>
            <a:off x="285750" y="1643063"/>
            <a:ext cx="6913563"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s-ES_tradnl" altLang="es-ES" sz="1600" b="0">
                <a:solidFill>
                  <a:srgbClr val="003366"/>
                </a:solidFill>
              </a:rPr>
              <a:t>El grado en </a:t>
            </a:r>
            <a:r>
              <a:rPr lang="es-ES" altLang="es-ES" sz="1600" b="0">
                <a:solidFill>
                  <a:srgbClr val="003366"/>
                </a:solidFill>
              </a:rPr>
              <a:t>Administración y Dirección de Empresas </a:t>
            </a:r>
            <a:r>
              <a:rPr lang="es-ES" altLang="es-ES" sz="1600" i="1" u="sng">
                <a:solidFill>
                  <a:srgbClr val="003366"/>
                </a:solidFill>
              </a:rPr>
              <a:t>proporciona </a:t>
            </a:r>
          </a:p>
          <a:p>
            <a:pPr eaLnBrk="1" hangingPunct="1">
              <a:lnSpc>
                <a:spcPct val="150000"/>
              </a:lnSpc>
              <a:spcBef>
                <a:spcPct val="0"/>
              </a:spcBef>
              <a:buFontTx/>
              <a:buNone/>
            </a:pPr>
            <a:r>
              <a:rPr lang="es-ES" altLang="es-ES" sz="1600" i="1" u="sng">
                <a:solidFill>
                  <a:srgbClr val="003366"/>
                </a:solidFill>
              </a:rPr>
              <a:t>las técnicas de análisis que permiten una capacidad de </a:t>
            </a:r>
          </a:p>
          <a:p>
            <a:pPr eaLnBrk="1" hangingPunct="1">
              <a:lnSpc>
                <a:spcPct val="150000"/>
              </a:lnSpc>
              <a:spcBef>
                <a:spcPct val="0"/>
              </a:spcBef>
              <a:buFontTx/>
              <a:buNone/>
            </a:pPr>
            <a:r>
              <a:rPr lang="es-ES" altLang="es-ES" sz="1600" i="1" u="sng">
                <a:solidFill>
                  <a:srgbClr val="003366"/>
                </a:solidFill>
              </a:rPr>
              <a:t>comprensión y de gestión del funcionamiento interno de </a:t>
            </a:r>
          </a:p>
          <a:p>
            <a:pPr eaLnBrk="1" hangingPunct="1">
              <a:lnSpc>
                <a:spcPct val="150000"/>
              </a:lnSpc>
              <a:spcBef>
                <a:spcPct val="0"/>
              </a:spcBef>
              <a:buFontTx/>
              <a:buNone/>
            </a:pPr>
            <a:r>
              <a:rPr lang="es-ES" altLang="es-ES" sz="1600" i="1" u="sng">
                <a:solidFill>
                  <a:srgbClr val="003366"/>
                </a:solidFill>
              </a:rPr>
              <a:t>una empresa y de sus relaciones con los mercados. </a:t>
            </a:r>
          </a:p>
          <a:p>
            <a:pPr eaLnBrk="1" hangingPunct="1">
              <a:lnSpc>
                <a:spcPct val="150000"/>
              </a:lnSpc>
              <a:spcBef>
                <a:spcPct val="0"/>
              </a:spcBef>
              <a:buFontTx/>
              <a:buNone/>
            </a:pPr>
            <a:endParaRPr lang="es-ES" altLang="es-ES" sz="1600" b="0">
              <a:solidFill>
                <a:srgbClr val="003366"/>
              </a:solidFill>
            </a:endParaRPr>
          </a:p>
          <a:p>
            <a:pPr eaLnBrk="1" hangingPunct="1">
              <a:lnSpc>
                <a:spcPct val="150000"/>
              </a:lnSpc>
              <a:spcBef>
                <a:spcPct val="0"/>
              </a:spcBef>
              <a:buFontTx/>
              <a:buNone/>
            </a:pPr>
            <a:r>
              <a:rPr lang="es-ES" altLang="es-ES" sz="1600" b="0">
                <a:solidFill>
                  <a:srgbClr val="003366"/>
                </a:solidFill>
              </a:rPr>
              <a:t>En su plan de estudio aparecen asignaturas de distinta </a:t>
            </a:r>
          </a:p>
          <a:p>
            <a:pPr eaLnBrk="1" hangingPunct="1">
              <a:lnSpc>
                <a:spcPct val="150000"/>
              </a:lnSpc>
              <a:spcBef>
                <a:spcPct val="0"/>
              </a:spcBef>
              <a:buFontTx/>
              <a:buNone/>
            </a:pPr>
            <a:r>
              <a:rPr lang="es-ES" altLang="es-ES" sz="1600" b="0">
                <a:solidFill>
                  <a:srgbClr val="003366"/>
                </a:solidFill>
              </a:rPr>
              <a:t>naturaleza; así se debe estudiar tanto matemáticas o </a:t>
            </a:r>
          </a:p>
          <a:p>
            <a:pPr eaLnBrk="1" hangingPunct="1">
              <a:lnSpc>
                <a:spcPct val="150000"/>
              </a:lnSpc>
              <a:spcBef>
                <a:spcPct val="0"/>
              </a:spcBef>
              <a:buFontTx/>
              <a:buNone/>
            </a:pPr>
            <a:r>
              <a:rPr lang="es-ES" altLang="es-ES" sz="1600" b="0">
                <a:solidFill>
                  <a:srgbClr val="003366"/>
                </a:solidFill>
              </a:rPr>
              <a:t>estadística como historia o derecho. De igual manera, ocupa </a:t>
            </a:r>
          </a:p>
          <a:p>
            <a:pPr eaLnBrk="1" hangingPunct="1">
              <a:lnSpc>
                <a:spcPct val="150000"/>
              </a:lnSpc>
              <a:spcBef>
                <a:spcPct val="0"/>
              </a:spcBef>
              <a:buFontTx/>
              <a:buNone/>
            </a:pPr>
            <a:r>
              <a:rPr lang="es-ES" altLang="es-ES" sz="1600" b="0">
                <a:solidFill>
                  <a:srgbClr val="003366"/>
                </a:solidFill>
              </a:rPr>
              <a:t>un espacio muy relevante el estudio de la contabilidad o la </a:t>
            </a:r>
          </a:p>
          <a:p>
            <a:pPr eaLnBrk="1" hangingPunct="1">
              <a:lnSpc>
                <a:spcPct val="150000"/>
              </a:lnSpc>
              <a:spcBef>
                <a:spcPct val="0"/>
              </a:spcBef>
              <a:buFontTx/>
              <a:buNone/>
            </a:pPr>
            <a:r>
              <a:rPr lang="es-ES" altLang="es-ES" sz="1600" b="0">
                <a:solidFill>
                  <a:srgbClr val="003366"/>
                </a:solidFill>
              </a:rPr>
              <a:t>economía de la empresa, junto con otras disciplinas específicas </a:t>
            </a:r>
          </a:p>
          <a:p>
            <a:pPr eaLnBrk="1" hangingPunct="1">
              <a:lnSpc>
                <a:spcPct val="150000"/>
              </a:lnSpc>
              <a:spcBef>
                <a:spcPct val="0"/>
              </a:spcBef>
              <a:buFontTx/>
              <a:buNone/>
            </a:pPr>
            <a:r>
              <a:rPr lang="es-ES" altLang="es-ES" sz="1600" b="0">
                <a:solidFill>
                  <a:srgbClr val="003366"/>
                </a:solidFill>
              </a:rPr>
              <a:t>relacionadas con la economía.</a:t>
            </a:r>
          </a:p>
          <a:p>
            <a:pPr eaLnBrk="1" hangingPunct="1">
              <a:lnSpc>
                <a:spcPct val="150000"/>
              </a:lnSpc>
              <a:spcBef>
                <a:spcPct val="0"/>
              </a:spcBef>
              <a:buFontTx/>
              <a:buNone/>
            </a:pPr>
            <a:endParaRPr lang="es-ES" altLang="es-ES" sz="1600" b="0">
              <a:solidFill>
                <a:srgbClr val="003366"/>
              </a:solidFill>
            </a:endParaRPr>
          </a:p>
        </p:txBody>
      </p:sp>
      <p:graphicFrame>
        <p:nvGraphicFramePr>
          <p:cNvPr id="19462" name="Object 7"/>
          <p:cNvGraphicFramePr>
            <a:graphicFrameLocks noChangeAspect="1"/>
          </p:cNvGraphicFramePr>
          <p:nvPr/>
        </p:nvGraphicFramePr>
        <p:xfrm>
          <a:off x="5919788" y="1776413"/>
          <a:ext cx="3081337" cy="3081337"/>
        </p:xfrm>
        <a:graphic>
          <a:graphicData uri="http://schemas.openxmlformats.org/presentationml/2006/ole">
            <mc:AlternateContent xmlns:mc="http://schemas.openxmlformats.org/markup-compatibility/2006">
              <mc:Choice xmlns:v="urn:schemas-microsoft-com:vml" Requires="v">
                <p:oleObj spid="_x0000_s19468" name="CorelDRAW" r:id="rId4" imgW="3081223" imgH="3081223" progId="CorelDRAW.Graphic.14">
                  <p:embed/>
                </p:oleObj>
              </mc:Choice>
              <mc:Fallback>
                <p:oleObj name="CorelDRAW" r:id="rId4" imgW="3081223" imgH="3081223" progId="CorelDRAW.Graphic.1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9788" y="1776413"/>
                        <a:ext cx="3081337"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Text Box 14"/>
          <p:cNvSpPr txBox="1">
            <a:spLocks noChangeArrowheads="1"/>
          </p:cNvSpPr>
          <p:nvPr/>
        </p:nvSpPr>
        <p:spPr bwMode="auto">
          <a:xfrm>
            <a:off x="285750" y="1119188"/>
            <a:ext cx="9858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ES" sz="2800">
                <a:solidFill>
                  <a:srgbClr val="000099"/>
                </a:solidFill>
              </a:rPr>
              <a:t>Grado en Administración y Dirección de Empresas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1000" b="1" i="0" u="none" strike="noStrike" cap="none" normalizeH="0" baseline="0" smtClean="0">
            <a:ln>
              <a:noFill/>
            </a:ln>
            <a:solidFill>
              <a:schemeClr val="bg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4632</TotalTime>
  <Words>2245</Words>
  <Application>Microsoft Office PowerPoint</Application>
  <PresentationFormat>Presentación en pantalla (4:3)</PresentationFormat>
  <Paragraphs>293</Paragraphs>
  <Slides>32</Slides>
  <Notes>27</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43" baseType="lpstr">
      <vt:lpstr>MS Gothic</vt:lpstr>
      <vt:lpstr>ＭＳ Ｐゴシック</vt:lpstr>
      <vt:lpstr>Arial</vt:lpstr>
      <vt:lpstr>Calibri</vt:lpstr>
      <vt:lpstr>Elephant</vt:lpstr>
      <vt:lpstr>Tahoma</vt:lpstr>
      <vt:lpstr>Times New Roman</vt:lpstr>
      <vt:lpstr>Wingdings</vt:lpstr>
      <vt:lpstr>Wingdings 2</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Movilidad</vt:lpstr>
      <vt:lpstr>Presentación de PowerPoint</vt:lpstr>
      <vt:lpstr>O L I M P I A D AS   D E   E C O N O M Í A </vt:lpstr>
      <vt:lpstr>Presentación de PowerPoint</vt:lpstr>
      <vt:lpstr>Presentación de PowerPoint</vt:lpstr>
      <vt:lpstr>¿q u é   d e c i d 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dc:creator>
  <cp:lastModifiedBy>José Luis Toro Caballero</cp:lastModifiedBy>
  <cp:revision>245</cp:revision>
  <dcterms:created xsi:type="dcterms:W3CDTF">2008-06-25T09:39:03Z</dcterms:created>
  <dcterms:modified xsi:type="dcterms:W3CDTF">2019-10-14T09:36:18Z</dcterms:modified>
</cp:coreProperties>
</file>